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2" r:id="rId3"/>
    <p:sldId id="257" r:id="rId4"/>
    <p:sldId id="263" r:id="rId5"/>
    <p:sldId id="260" r:id="rId6"/>
    <p:sldId id="264" r:id="rId7"/>
    <p:sldId id="259" r:id="rId8"/>
    <p:sldId id="261" r:id="rId9"/>
    <p:sldId id="266" r:id="rId10"/>
    <p:sldId id="267" r:id="rId11"/>
    <p:sldId id="269" r:id="rId12"/>
    <p:sldId id="268" r:id="rId13"/>
    <p:sldId id="265" r:id="rId14"/>
    <p:sldId id="270" r:id="rId15"/>
    <p:sldId id="271" r:id="rId16"/>
    <p:sldId id="273" r:id="rId17"/>
    <p:sldId id="272" r:id="rId18"/>
    <p:sldId id="274" r:id="rId19"/>
    <p:sldId id="275" r:id="rId20"/>
    <p:sldId id="276" r:id="rId21"/>
    <p:sldId id="288" r:id="rId22"/>
    <p:sldId id="277" r:id="rId23"/>
    <p:sldId id="286" r:id="rId24"/>
    <p:sldId id="287" r:id="rId25"/>
    <p:sldId id="278"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088" y="-5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F86A30-7D79-4ACB-84E4-39816089E137}" type="datetimeFigureOut">
              <a:rPr lang="en-US" smtClean="0"/>
              <a:t>10/22/2012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6071F3-1164-41EF-AE6A-43E2C0E3790B}" type="slidenum">
              <a:rPr lang="en-US" smtClean="0"/>
              <a:t>‹#›</a:t>
            </a:fld>
            <a:endParaRPr lang="en-US"/>
          </a:p>
        </p:txBody>
      </p:sp>
    </p:spTree>
    <p:extLst>
      <p:ext uri="{BB962C8B-B14F-4D97-AF65-F5344CB8AC3E}">
        <p14:creationId xmlns:p14="http://schemas.microsoft.com/office/powerpoint/2010/main" val="982669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0C319-9CF9-45BA-9505-4366CBCE29EB}"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8B111-EAD4-4267-AB58-1C37EC09F78F}" type="slidenum">
              <a:rPr lang="en-US" smtClean="0"/>
              <a:t>‹#›</a:t>
            </a:fld>
            <a:endParaRPr lang="en-US"/>
          </a:p>
        </p:txBody>
      </p:sp>
    </p:spTree>
    <p:extLst>
      <p:ext uri="{BB962C8B-B14F-4D97-AF65-F5344CB8AC3E}">
        <p14:creationId xmlns:p14="http://schemas.microsoft.com/office/powerpoint/2010/main" val="244233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88B111-EAD4-4267-AB58-1C37EC09F78F}" type="slidenum">
              <a:rPr lang="en-US" smtClean="0"/>
              <a:t>8</a:t>
            </a:fld>
            <a:endParaRPr lang="en-US"/>
          </a:p>
        </p:txBody>
      </p:sp>
    </p:spTree>
    <p:extLst>
      <p:ext uri="{BB962C8B-B14F-4D97-AF65-F5344CB8AC3E}">
        <p14:creationId xmlns:p14="http://schemas.microsoft.com/office/powerpoint/2010/main" val="378008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88B111-EAD4-4267-AB58-1C37EC09F78F}" type="slidenum">
              <a:rPr lang="en-US" smtClean="0"/>
              <a:t>11</a:t>
            </a:fld>
            <a:endParaRPr lang="en-US"/>
          </a:p>
        </p:txBody>
      </p:sp>
    </p:spTree>
    <p:extLst>
      <p:ext uri="{BB962C8B-B14F-4D97-AF65-F5344CB8AC3E}">
        <p14:creationId xmlns:p14="http://schemas.microsoft.com/office/powerpoint/2010/main" val="428985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78112-CECE-4BCB-9E64-7562C1C277A3}" type="slidenum">
              <a:rPr lang="en-US"/>
              <a:pPr/>
              <a:t>23</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6683C-600D-4219-B1F8-9B8654034818}" type="slidenum">
              <a:rPr lang="en-US"/>
              <a:pPr/>
              <a:t>24</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51901-CF7E-4946-895E-56DBC7AB8B4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226887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51901-CF7E-4946-895E-56DBC7AB8B4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356458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51901-CF7E-4946-895E-56DBC7AB8B4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320860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A0F5A9C-0BAB-445C-BA66-07E8F341548B}" type="slidenum">
              <a:rPr lang="en-US"/>
              <a:pPr/>
              <a:t>‹#›</a:t>
            </a:fld>
            <a:endParaRPr lang="en-US"/>
          </a:p>
        </p:txBody>
      </p:sp>
    </p:spTree>
    <p:extLst>
      <p:ext uri="{BB962C8B-B14F-4D97-AF65-F5344CB8AC3E}">
        <p14:creationId xmlns:p14="http://schemas.microsoft.com/office/powerpoint/2010/main" val="174613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51901-CF7E-4946-895E-56DBC7AB8B4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297270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51901-CF7E-4946-895E-56DBC7AB8B4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63572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51901-CF7E-4946-895E-56DBC7AB8B4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414856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51901-CF7E-4946-895E-56DBC7AB8B4C}"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389001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51901-CF7E-4946-895E-56DBC7AB8B4C}"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260167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51901-CF7E-4946-895E-56DBC7AB8B4C}"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1110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51901-CF7E-4946-895E-56DBC7AB8B4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425557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51901-CF7E-4946-895E-56DBC7AB8B4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267FD-FF47-4A98-A6DA-7B815C4259F0}" type="slidenum">
              <a:rPr lang="en-US" smtClean="0"/>
              <a:t>‹#›</a:t>
            </a:fld>
            <a:endParaRPr lang="en-US"/>
          </a:p>
        </p:txBody>
      </p:sp>
    </p:spTree>
    <p:extLst>
      <p:ext uri="{BB962C8B-B14F-4D97-AF65-F5344CB8AC3E}">
        <p14:creationId xmlns:p14="http://schemas.microsoft.com/office/powerpoint/2010/main" val="290335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51901-CF7E-4946-895E-56DBC7AB8B4C}" type="datetimeFigureOut">
              <a:rPr lang="en-US" smtClean="0"/>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267FD-FF47-4A98-A6DA-7B815C4259F0}" type="slidenum">
              <a:rPr lang="en-US" smtClean="0"/>
              <a:t>‹#›</a:t>
            </a:fld>
            <a:endParaRPr lang="en-US"/>
          </a:p>
        </p:txBody>
      </p:sp>
    </p:spTree>
    <p:extLst>
      <p:ext uri="{BB962C8B-B14F-4D97-AF65-F5344CB8AC3E}">
        <p14:creationId xmlns:p14="http://schemas.microsoft.com/office/powerpoint/2010/main" val="84253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1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19.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image" Target="../media/image80.jpeg"/><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1.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 Id="rId4" Type="http://schemas.openxmlformats.org/officeDocument/2006/relationships/image" Target="../media/image9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t1.gstatic.com/images?q=tbn:ANd9GcRXzNZOAUuKJyl1UUG2nGW3Q47nPLG3ljslZldD1lCDPkXK5txB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49" y="2819400"/>
            <a:ext cx="5482451"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1Z1qVtnv-ADWXzZ3sl2wvWC5siyM5MYXt9zg26wHRQyNUSRvU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56" y="1524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TkpNdzT1v13if2NNAYQlimRcNU6ycXYnX9VubWjUVzF_jTfKhJ0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
            <a:ext cx="2401214"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2895600"/>
            <a:ext cx="4015847" cy="1569660"/>
          </a:xfrm>
          <a:prstGeom prst="rect">
            <a:avLst/>
          </a:prstGeom>
          <a:noFill/>
        </p:spPr>
        <p:txBody>
          <a:bodyPr wrap="square" rtlCol="0">
            <a:spAutoFit/>
          </a:bodyPr>
          <a:lstStyle/>
          <a:p>
            <a:r>
              <a:rPr lang="en-US" sz="4800" b="1" dirty="0" smtClean="0"/>
              <a:t>OUT</a:t>
            </a:r>
          </a:p>
          <a:p>
            <a:r>
              <a:rPr lang="en-US" sz="4800" b="1" dirty="0" smtClean="0"/>
              <a:t>THE BOX</a:t>
            </a:r>
            <a:endParaRPr lang="en-US" sz="4800" b="1" dirty="0"/>
          </a:p>
        </p:txBody>
      </p:sp>
      <p:pic>
        <p:nvPicPr>
          <p:cNvPr id="1034" name="Picture 10" descr="http://t0.gstatic.com/images?q=tbn:ANd9GcT0uXT7eONyYmqvUWfMuprA14mWbGAU7ZXBLxL_k9PhlkQt5UN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600" y="4495800"/>
            <a:ext cx="356266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2.gstatic.com/images?q=tbn:ANd9GcRT7Bsoelinhcy_5VJ1inAEDeOiou5XV8VzRSQHlQrVbqXJbCF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7658"/>
            <a:ext cx="3501957" cy="29975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1.gstatic.com/images?q=tbn:ANd9GcQX-g3JoQVQ4vkXhRlTP66FmM5MuEZrNgeWuNiUSC6_6jShMHjR"/>
          <p:cNvPicPr>
            <a:picLocks noChangeAspect="1" noChangeArrowheads="1"/>
          </p:cNvPicPr>
          <p:nvPr/>
        </p:nvPicPr>
        <p:blipFill rotWithShape="1">
          <a:blip r:embed="rId7">
            <a:extLst>
              <a:ext uri="{28A0092B-C50C-407E-A947-70E740481C1C}">
                <a14:useLocalDpi xmlns:a14="http://schemas.microsoft.com/office/drawing/2010/main" val="0"/>
              </a:ext>
            </a:extLst>
          </a:blip>
          <a:srcRect l="6768" r="30534"/>
          <a:stretch/>
        </p:blipFill>
        <p:spPr bwMode="auto">
          <a:xfrm>
            <a:off x="8001000" y="2971800"/>
            <a:ext cx="116401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t3.gstatic.com/images?q=tbn:ANd9GcT5FefWEkuvEpMvgYm-ZKCsXpEzZGcjO3jtQPTvzIgh-NBQf0Iq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3708" y="3024084"/>
            <a:ext cx="1177292" cy="70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667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4568" y="152400"/>
            <a:ext cx="6000232" cy="2031325"/>
          </a:xfrm>
          <a:prstGeom prst="rect">
            <a:avLst/>
          </a:prstGeom>
          <a:noFill/>
        </p:spPr>
        <p:txBody>
          <a:bodyPr wrap="none" rtlCol="0">
            <a:spAutoFit/>
          </a:bodyPr>
          <a:lstStyle/>
          <a:p>
            <a:r>
              <a:rPr lang="en-US" sz="5400" b="1" dirty="0" smtClean="0"/>
              <a:t>African Retentions:  </a:t>
            </a:r>
          </a:p>
          <a:p>
            <a:r>
              <a:rPr lang="en-US" sz="3600" b="1" dirty="0" smtClean="0"/>
              <a:t>We have always been linked </a:t>
            </a:r>
          </a:p>
          <a:p>
            <a:r>
              <a:rPr lang="en-US" sz="3600" b="1" dirty="0" smtClean="0"/>
              <a:t>to our African ancestors </a:t>
            </a:r>
            <a:endParaRPr lang="en-US" sz="3600" b="1" dirty="0"/>
          </a:p>
        </p:txBody>
      </p:sp>
      <p:pic>
        <p:nvPicPr>
          <p:cNvPr id="3074" name="Picture 2" descr="https://encrypted-tbn2.gstatic.com/images?q=tbn:ANd9GcQ6A1WDRQhFHoMQ8V4GWfCIAsPqpluYr3rW9hesNHHEjLXrVI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0"/>
            <a:ext cx="3875787" cy="3998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images?q=tbn:ANd9GcSxjYucBT2H5GoyCy7-JGRYDCNSKKQ5xSvm9nSS-7J3AG2sFkZW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48000"/>
            <a:ext cx="19431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3.gstatic.com/images?q=tbn:ANd9GcTkvJ8Kavb1vbvKOlParz4FKVgHUNshVKTPVDvHAxnE_4qQ4kdd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124200"/>
            <a:ext cx="2640512"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884" y="6324600"/>
            <a:ext cx="9085116" cy="461665"/>
          </a:xfrm>
          <a:prstGeom prst="rect">
            <a:avLst/>
          </a:prstGeom>
          <a:noFill/>
        </p:spPr>
        <p:txBody>
          <a:bodyPr wrap="none" rtlCol="0">
            <a:spAutoFit/>
          </a:bodyPr>
          <a:lstStyle/>
          <a:p>
            <a:r>
              <a:rPr lang="en-US" sz="2400" b="1" dirty="0" smtClean="0"/>
              <a:t>Music, language, food, names, religion, cultural values, and aesthetics</a:t>
            </a:r>
            <a:endParaRPr lang="en-US" sz="2400" b="1"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199552" cy="784830"/>
          </a:xfrm>
          <a:prstGeom prst="rect">
            <a:avLst/>
          </a:prstGeom>
          <a:noFill/>
        </p:spPr>
        <p:txBody>
          <a:bodyPr wrap="none" rtlCol="0">
            <a:spAutoFit/>
          </a:bodyPr>
          <a:lstStyle/>
          <a:p>
            <a:r>
              <a:rPr lang="en-US" sz="4400" b="1" dirty="0" smtClean="0"/>
              <a:t>New African Cultural Renaissance</a:t>
            </a:r>
            <a:endParaRPr lang="en-US" sz="4400" b="1" dirty="0"/>
          </a:p>
        </p:txBody>
      </p:sp>
      <p:pic>
        <p:nvPicPr>
          <p:cNvPr id="2050" name="Picture 2" descr="http://t0.gstatic.com/images?q=tbn:ANd9GcQm3992bVxm9aFjYPFsnhViMaUfY1ANrIFcy7yHujP-Krz-vwv73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2996"/>
            <a:ext cx="3694342" cy="52664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Tc3nEtOTIyloT2-SDtqgMuDqFLqvU-CUm5DXczUHYcOA4TgQwW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42811"/>
            <a:ext cx="3352800" cy="52654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3.bp.blogspot.com/-B86Tx39Stus/UEouFuBoNdI/AAAAAAAABm4/Pd1sHedv6D4/s640/knots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366229"/>
            <a:ext cx="1960003" cy="22631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0.gstatic.com/images?q=tbn:ANd9GcSX1Jl9OlGR_S5EojH23SuZUefC5aPfRsI34GV49u8w9enfo-F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673" y="1485516"/>
            <a:ext cx="1840127" cy="27054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3.gstatic.com/images?q=tbn:ANd9GcRz8cIJq2xYP4b1piGi7BZl57Bop9Qj9eXm14X0ABoUBrsc33cX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76200"/>
            <a:ext cx="114037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32" y="152400"/>
            <a:ext cx="9006568" cy="553998"/>
          </a:xfrm>
          <a:prstGeom prst="rect">
            <a:avLst/>
          </a:prstGeom>
          <a:noFill/>
        </p:spPr>
        <p:txBody>
          <a:bodyPr wrap="none" rtlCol="0">
            <a:spAutoFit/>
          </a:bodyPr>
          <a:lstStyle/>
          <a:p>
            <a:r>
              <a:rPr lang="en-US" sz="3000" b="1" dirty="0" smtClean="0"/>
              <a:t>Pan-Africanism = the liberation of the African continent</a:t>
            </a:r>
            <a:endParaRPr lang="en-US" sz="3000" b="1" dirty="0"/>
          </a:p>
        </p:txBody>
      </p:sp>
      <p:sp>
        <p:nvSpPr>
          <p:cNvPr id="3" name="TextBox 2"/>
          <p:cNvSpPr txBox="1"/>
          <p:nvPr/>
        </p:nvSpPr>
        <p:spPr>
          <a:xfrm>
            <a:off x="616871" y="685800"/>
            <a:ext cx="8374729" cy="1938992"/>
          </a:xfrm>
          <a:prstGeom prst="rect">
            <a:avLst/>
          </a:prstGeom>
          <a:noFill/>
        </p:spPr>
        <p:txBody>
          <a:bodyPr wrap="none" rtlCol="0">
            <a:spAutoFit/>
          </a:bodyPr>
          <a:lstStyle/>
          <a:p>
            <a:r>
              <a:rPr lang="en-US" sz="2800" b="1" dirty="0" smtClean="0"/>
              <a:t>1945	5</a:t>
            </a:r>
            <a:r>
              <a:rPr lang="en-US" sz="2800" b="1" baseline="30000" dirty="0" smtClean="0"/>
              <a:t>th</a:t>
            </a:r>
            <a:r>
              <a:rPr lang="en-US" sz="2800" b="1" dirty="0" smtClean="0"/>
              <a:t> Pan African Congress	Manchester, England</a:t>
            </a:r>
          </a:p>
          <a:p>
            <a:r>
              <a:rPr lang="en-US" sz="2800" b="1" dirty="0" smtClean="0"/>
              <a:t>1974	6</a:t>
            </a:r>
            <a:r>
              <a:rPr lang="en-US" sz="2800" b="1" baseline="30000" dirty="0" smtClean="0"/>
              <a:t>th</a:t>
            </a:r>
            <a:r>
              <a:rPr lang="en-US" sz="2800" b="1" dirty="0" smtClean="0"/>
              <a:t> Pan African Congress	Dar </a:t>
            </a:r>
            <a:r>
              <a:rPr lang="en-US" sz="2800" b="1" dirty="0" err="1" smtClean="0"/>
              <a:t>es</a:t>
            </a:r>
            <a:r>
              <a:rPr lang="en-US" sz="2800" b="1" dirty="0" smtClean="0"/>
              <a:t> Salaam, Tanzania</a:t>
            </a:r>
          </a:p>
          <a:p>
            <a:r>
              <a:rPr lang="en-US" sz="2800" b="1" dirty="0" smtClean="0"/>
              <a:t>1994	7</a:t>
            </a:r>
            <a:r>
              <a:rPr lang="en-US" sz="2800" b="1" baseline="30000" dirty="0" smtClean="0"/>
              <a:t>th</a:t>
            </a:r>
            <a:r>
              <a:rPr lang="en-US" sz="2800" b="1" dirty="0" smtClean="0"/>
              <a:t> Pan African Congress	Kampala, Uganda</a:t>
            </a:r>
          </a:p>
          <a:p>
            <a:endParaRPr lang="en-US" dirty="0" smtClean="0"/>
          </a:p>
          <a:p>
            <a:endParaRPr lang="en-US" dirty="0"/>
          </a:p>
        </p:txBody>
      </p:sp>
      <p:sp>
        <p:nvSpPr>
          <p:cNvPr id="4" name="TextBox 3"/>
          <p:cNvSpPr txBox="1"/>
          <p:nvPr/>
        </p:nvSpPr>
        <p:spPr>
          <a:xfrm>
            <a:off x="152400" y="2382083"/>
            <a:ext cx="4164153" cy="4247317"/>
          </a:xfrm>
          <a:prstGeom prst="rect">
            <a:avLst/>
          </a:prstGeom>
          <a:noFill/>
        </p:spPr>
        <p:txBody>
          <a:bodyPr wrap="none" rtlCol="0">
            <a:spAutoFit/>
          </a:bodyPr>
          <a:lstStyle/>
          <a:p>
            <a:r>
              <a:rPr lang="en-US" sz="3000" b="1" i="1" dirty="0" smtClean="0"/>
              <a:t>UN Africa Year </a:t>
            </a:r>
            <a:r>
              <a:rPr lang="en-US" sz="3000" b="1" dirty="0" smtClean="0"/>
              <a:t>(1960)</a:t>
            </a:r>
          </a:p>
          <a:p>
            <a:r>
              <a:rPr lang="en-US" sz="3000" b="1" i="1" dirty="0" smtClean="0"/>
              <a:t>Black Power Conferences</a:t>
            </a:r>
          </a:p>
          <a:p>
            <a:r>
              <a:rPr lang="en-US" sz="3000" b="1" dirty="0" smtClean="0"/>
              <a:t>(1967-1968</a:t>
            </a:r>
            <a:r>
              <a:rPr lang="en-US" sz="3000" b="1" i="1" dirty="0" smtClean="0"/>
              <a:t>)</a:t>
            </a:r>
          </a:p>
          <a:p>
            <a:r>
              <a:rPr lang="en-US" sz="3000" b="1" i="1" dirty="0" smtClean="0"/>
              <a:t>Congress of African </a:t>
            </a:r>
          </a:p>
          <a:p>
            <a:r>
              <a:rPr lang="en-US" sz="3000" b="1" i="1" dirty="0" smtClean="0"/>
              <a:t>Peoples </a:t>
            </a:r>
            <a:r>
              <a:rPr lang="en-US" sz="3000" b="1" dirty="0" smtClean="0"/>
              <a:t>(1970-1980)</a:t>
            </a:r>
          </a:p>
          <a:p>
            <a:r>
              <a:rPr lang="en-US" sz="3000" b="1" i="1" dirty="0" smtClean="0"/>
              <a:t>African Liberation </a:t>
            </a:r>
          </a:p>
          <a:p>
            <a:r>
              <a:rPr lang="en-US" sz="3000" b="1" i="1" dirty="0" smtClean="0"/>
              <a:t>Support Committee  </a:t>
            </a:r>
          </a:p>
          <a:p>
            <a:r>
              <a:rPr lang="en-US" sz="3000" b="1" dirty="0" smtClean="0"/>
              <a:t>(1972 -1975)</a:t>
            </a:r>
          </a:p>
          <a:p>
            <a:r>
              <a:rPr lang="en-US" sz="3000" b="1" dirty="0" smtClean="0"/>
              <a:t> </a:t>
            </a:r>
            <a:r>
              <a:rPr lang="en-US" sz="3000" b="1" i="1" dirty="0" smtClean="0"/>
              <a:t>Trans-Africa</a:t>
            </a:r>
            <a:r>
              <a:rPr lang="en-US" sz="3000" b="1" dirty="0" smtClean="0"/>
              <a:t> (1977 -  )</a:t>
            </a:r>
            <a:endParaRPr lang="en-US" sz="3000" b="1" dirty="0"/>
          </a:p>
        </p:txBody>
      </p:sp>
      <p:pic>
        <p:nvPicPr>
          <p:cNvPr id="1026" name="Picture 2" descr="http://t1.gstatic.com/images?q=tbn:ANd9GcSFI6KrGu6btCPBQ2rjkghrZ1AJGRFuhabN6MuP3jn0wgrxuxs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711" y="3733801"/>
            <a:ext cx="2880632"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51LqdStKBd3qRVWqcSv8ROJt036LpC8H5juYI3Wa_yCp9vX6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422" y="3733801"/>
            <a:ext cx="2052378" cy="3028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Sy2Xqm10yonBhRK8qvowd5r41s4C8WAkt98TPAZkIpmcVvEC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41" y="2057400"/>
            <a:ext cx="3357559" cy="1637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xgm.org/wp-content/uploads/2011/08/black-p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2133600"/>
            <a:ext cx="1272711" cy="153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t2.gstatic.com/images?q=tbn:ANd9GcRAaxUWtd-GfMKbUvcMnkstXmT72qI5jaWdGkGMmcroD-WEHEf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68" y="228600"/>
            <a:ext cx="251459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t3.gstatic.com/images?q=tbn:ANd9GcQwpQoiIt8Mw84wKfee44lHz6atKwGNLzPzLqgVmwNca8FOax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57600"/>
            <a:ext cx="237066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http://t0.gstatic.com/images?q=tbn:ANd9GcRsCvG0DOiPcf-YqSfi2IAa3qtIhxZ3SlVFgXzMms_aOx_Ubx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0" y="226978"/>
            <a:ext cx="2497180" cy="3354421"/>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http://t1.gstatic.com/images?q=tbn:ANd9GcShUBjybsV6QFc1g-F-BsTpe9gwdh_gVvLXrqZQ_oT2F2Fxnaiz"/>
          <p:cNvPicPr>
            <a:picLocks noChangeAspect="1" noChangeArrowheads="1"/>
          </p:cNvPicPr>
          <p:nvPr/>
        </p:nvPicPr>
        <p:blipFill rotWithShape="1">
          <a:blip r:embed="rId5">
            <a:extLst>
              <a:ext uri="{28A0092B-C50C-407E-A947-70E740481C1C}">
                <a14:useLocalDpi xmlns:a14="http://schemas.microsoft.com/office/drawing/2010/main" val="0"/>
              </a:ext>
            </a:extLst>
          </a:blip>
          <a:srcRect l="16356" r="18043"/>
          <a:stretch/>
        </p:blipFill>
        <p:spPr bwMode="auto">
          <a:xfrm>
            <a:off x="5045413" y="189689"/>
            <a:ext cx="1507787" cy="339171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t2.gstatic.com/images?q=tbn:ANd9GcRLAX9EN2ILbNPxW7nPZTJBV1JHnuecPmtcmpoFUQ4TZxQOn1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505200"/>
            <a:ext cx="15144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t1.gstatic.com/images?q=tbn:ANd9GcSwmH6Xj4emFBDq-WoqVjf_yrChH4yM6oN6MaNudjWafPxi6xK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79398"/>
            <a:ext cx="2362200" cy="3149602"/>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t1.gstatic.com/images?q=tbn:ANd9GcSRcUbCpW4fcgayvMfUgmJt0c0A39yx0qxlIzppBSEag5tRVbx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1268" y="3668948"/>
            <a:ext cx="2885732" cy="31128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t2.gstatic.com/images?q=tbn:ANd9GcSojOFKWNyOyWoTqB8fmnVAuSU0o3ko-_ecgWg3O5DM-5WknMXfz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005" y="3695700"/>
            <a:ext cx="223157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5725" y="6457890"/>
            <a:ext cx="723275" cy="400110"/>
          </a:xfrm>
          <a:prstGeom prst="rect">
            <a:avLst/>
          </a:prstGeom>
          <a:noFill/>
        </p:spPr>
        <p:txBody>
          <a:bodyPr wrap="none" rtlCol="0">
            <a:spAutoFit/>
          </a:bodyPr>
          <a:lstStyle/>
          <a:p>
            <a:r>
              <a:rPr lang="en-US" sz="2000" b="1" dirty="0" smtClean="0"/>
              <a:t>Cuba</a:t>
            </a:r>
            <a:endParaRPr lang="en-US" sz="2000" b="1"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76200"/>
            <a:ext cx="4203202" cy="923330"/>
          </a:xfrm>
          <a:prstGeom prst="rect">
            <a:avLst/>
          </a:prstGeom>
          <a:noFill/>
        </p:spPr>
        <p:txBody>
          <a:bodyPr wrap="none" rtlCol="0">
            <a:spAutoFit/>
          </a:bodyPr>
          <a:lstStyle/>
          <a:p>
            <a:r>
              <a:rPr lang="en-US" sz="5400" b="1" dirty="0" smtClean="0"/>
              <a:t>W.E.B. </a:t>
            </a:r>
            <a:r>
              <a:rPr lang="en-US" sz="5400" b="1" dirty="0" err="1" smtClean="0"/>
              <a:t>DuBois</a:t>
            </a:r>
            <a:endParaRPr lang="en-US" sz="5400" b="1" dirty="0"/>
          </a:p>
        </p:txBody>
      </p:sp>
      <p:pic>
        <p:nvPicPr>
          <p:cNvPr id="3074" name="Picture 2" descr="https://encrypted-tbn0.gstatic.com/images?q=tbn:ANd9GcTfEwsSqCWd1jCSmFg-MLwVqugP9mQQulIHMdZuCTuH-W_G0fmRnw"/>
          <p:cNvPicPr>
            <a:picLocks noChangeAspect="1" noChangeArrowheads="1"/>
          </p:cNvPicPr>
          <p:nvPr/>
        </p:nvPicPr>
        <p:blipFill rotWithShape="1">
          <a:blip r:embed="rId2">
            <a:extLst>
              <a:ext uri="{28A0092B-C50C-407E-A947-70E740481C1C}">
                <a14:useLocalDpi xmlns:a14="http://schemas.microsoft.com/office/drawing/2010/main" val="0"/>
              </a:ext>
            </a:extLst>
          </a:blip>
          <a:srcRect r="16052"/>
          <a:stretch/>
        </p:blipFill>
        <p:spPr bwMode="auto">
          <a:xfrm>
            <a:off x="110010" y="3505200"/>
            <a:ext cx="357834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mQnRMDCfCqdr-NVs-4lEwEZ42E-JcSe06yFOw3j-1iUBLAV77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6" y="152400"/>
            <a:ext cx="3587780" cy="3416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t2.gstatic.com/images?q=tbn:ANd9GcQE5x0xWZEJM5mYbscvu505gqsl2Aa-kVmqaGRN4BNfHDpJzzUs"/>
          <p:cNvPicPr>
            <a:picLocks noChangeAspect="1" noChangeArrowheads="1"/>
          </p:cNvPicPr>
          <p:nvPr/>
        </p:nvPicPr>
        <p:blipFill rotWithShape="1">
          <a:blip r:embed="rId4">
            <a:extLst>
              <a:ext uri="{28A0092B-C50C-407E-A947-70E740481C1C}">
                <a14:useLocalDpi xmlns:a14="http://schemas.microsoft.com/office/drawing/2010/main" val="0"/>
              </a:ext>
            </a:extLst>
          </a:blip>
          <a:srcRect l="9858" r="4389"/>
          <a:stretch/>
        </p:blipFill>
        <p:spPr bwMode="auto">
          <a:xfrm>
            <a:off x="4191000" y="962658"/>
            <a:ext cx="4203202" cy="565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4181" y="0"/>
            <a:ext cx="4489819" cy="923330"/>
          </a:xfrm>
          <a:prstGeom prst="rect">
            <a:avLst/>
          </a:prstGeom>
          <a:noFill/>
        </p:spPr>
        <p:txBody>
          <a:bodyPr wrap="none" rtlCol="0">
            <a:spAutoFit/>
          </a:bodyPr>
          <a:lstStyle/>
          <a:p>
            <a:r>
              <a:rPr lang="en-US" sz="5400" b="1" dirty="0" smtClean="0"/>
              <a:t>Marcus Garvey</a:t>
            </a:r>
            <a:endParaRPr lang="en-US" sz="5400" b="1" dirty="0"/>
          </a:p>
        </p:txBody>
      </p:sp>
      <p:pic>
        <p:nvPicPr>
          <p:cNvPr id="4098" name="Picture 2" descr="https://encrypted-tbn3.gstatic.com/images?q=tbn:ANd9GcRO4OPJLtMih4V2X1Uj0hVxklTvbSGccD1dnv-XXzZbRQzrcWpi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48" y="2825790"/>
            <a:ext cx="3109452" cy="39179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SM60hdrZq7qA31I4fTtJugyb44D6TZHAwX6jMn-w8gC2c5suTH4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51" y="190500"/>
            <a:ext cx="4422321"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SusmKblaTcw97WB8tTnQzg4lIec7k8SCPPEqV1Y3hup14W3q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25790"/>
            <a:ext cx="2514600" cy="39475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0.gstatic.com/images?q=tbn:ANd9GcRG0njmC_5wb1qVhYQW8yhCq9sEtfdXN27WgtkPVqKzUxN_O6pe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152" y="2813500"/>
            <a:ext cx="2659248" cy="3996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17841" y="762000"/>
            <a:ext cx="4402359" cy="2339102"/>
          </a:xfrm>
          <a:prstGeom prst="rect">
            <a:avLst/>
          </a:prstGeom>
          <a:noFill/>
        </p:spPr>
        <p:txBody>
          <a:bodyPr wrap="none" rtlCol="0">
            <a:spAutoFit/>
          </a:bodyPr>
          <a:lstStyle/>
          <a:p>
            <a:r>
              <a:rPr lang="en-US" sz="3200" b="1" dirty="0" smtClean="0"/>
              <a:t>“The </a:t>
            </a:r>
            <a:r>
              <a:rPr lang="en-US" sz="3200" b="1" dirty="0"/>
              <a:t>Black skin is not a </a:t>
            </a:r>
            <a:endParaRPr lang="en-US" sz="3200" b="1" dirty="0" smtClean="0"/>
          </a:p>
          <a:p>
            <a:r>
              <a:rPr lang="en-US" sz="3200" b="1" dirty="0" smtClean="0"/>
              <a:t>badge  of </a:t>
            </a:r>
            <a:r>
              <a:rPr lang="en-US" sz="3200" b="1" dirty="0"/>
              <a:t>shame, but </a:t>
            </a:r>
            <a:endParaRPr lang="en-US" sz="3200" b="1" dirty="0" smtClean="0"/>
          </a:p>
          <a:p>
            <a:r>
              <a:rPr lang="en-US" sz="3200" b="1" dirty="0" smtClean="0"/>
              <a:t>rather </a:t>
            </a:r>
            <a:r>
              <a:rPr lang="en-US" sz="3200" b="1" dirty="0"/>
              <a:t>a glorious </a:t>
            </a:r>
            <a:r>
              <a:rPr lang="en-US" sz="3200" b="1" dirty="0" smtClean="0"/>
              <a:t>symbol </a:t>
            </a:r>
          </a:p>
          <a:p>
            <a:r>
              <a:rPr lang="en-US" sz="3200" b="1" dirty="0" smtClean="0"/>
              <a:t>of </a:t>
            </a:r>
            <a:r>
              <a:rPr lang="en-US" sz="3200" b="1" dirty="0"/>
              <a:t>national greatness</a:t>
            </a:r>
            <a:r>
              <a:rPr lang="en-US" sz="3200" b="1" dirty="0" smtClean="0"/>
              <a:t>.” </a:t>
            </a:r>
            <a:endParaRPr lang="en-US" sz="3200" b="1" dirty="0"/>
          </a:p>
          <a:p>
            <a:endParaRPr lang="en-US"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3650358" cy="923330"/>
          </a:xfrm>
          <a:prstGeom prst="rect">
            <a:avLst/>
          </a:prstGeom>
          <a:noFill/>
        </p:spPr>
        <p:txBody>
          <a:bodyPr wrap="none" rtlCol="0">
            <a:spAutoFit/>
          </a:bodyPr>
          <a:lstStyle/>
          <a:p>
            <a:r>
              <a:rPr lang="en-US" sz="5400" b="1" dirty="0" smtClean="0"/>
              <a:t>Nationalism</a:t>
            </a:r>
            <a:endParaRPr lang="en-US" sz="5400" b="1" dirty="0"/>
          </a:p>
        </p:txBody>
      </p:sp>
      <p:sp>
        <p:nvSpPr>
          <p:cNvPr id="3" name="TextBox 2"/>
          <p:cNvSpPr txBox="1"/>
          <p:nvPr/>
        </p:nvSpPr>
        <p:spPr>
          <a:xfrm>
            <a:off x="0" y="990600"/>
            <a:ext cx="9238235" cy="2308324"/>
          </a:xfrm>
          <a:prstGeom prst="rect">
            <a:avLst/>
          </a:prstGeom>
          <a:noFill/>
        </p:spPr>
        <p:txBody>
          <a:bodyPr wrap="none" rtlCol="0">
            <a:spAutoFit/>
          </a:bodyPr>
          <a:lstStyle/>
          <a:p>
            <a:r>
              <a:rPr lang="en-US" sz="3600" b="1" dirty="0" smtClean="0"/>
              <a:t>What is a nation?  A national is a historically </a:t>
            </a:r>
          </a:p>
          <a:p>
            <a:r>
              <a:rPr lang="en-US" sz="3600" b="1" dirty="0" smtClean="0"/>
              <a:t>constituted stable community of people who </a:t>
            </a:r>
          </a:p>
          <a:p>
            <a:r>
              <a:rPr lang="en-US" sz="3600" b="1" dirty="0" smtClean="0"/>
              <a:t>share a common territory, a language, </a:t>
            </a:r>
          </a:p>
          <a:p>
            <a:r>
              <a:rPr lang="en-US" sz="3600" b="1" dirty="0" smtClean="0"/>
              <a:t>economic life, and culture (trans-generational).</a:t>
            </a:r>
            <a:endParaRPr lang="en-US" sz="3600" b="1" dirty="0"/>
          </a:p>
        </p:txBody>
      </p:sp>
      <p:pic>
        <p:nvPicPr>
          <p:cNvPr id="2050" name="Picture 2" descr="https://encrypted-tbn1.gstatic.com/images?q=tbn:ANd9GcTxRV3lVaUIE8WJOD9HMMqWX3DwSHqS_hfLHwU3j7ziRL-TaQPO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3396954"/>
            <a:ext cx="3806825" cy="2851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0027" y="6260068"/>
            <a:ext cx="2436373" cy="369332"/>
          </a:xfrm>
          <a:prstGeom prst="rect">
            <a:avLst/>
          </a:prstGeom>
          <a:noFill/>
        </p:spPr>
        <p:txBody>
          <a:bodyPr wrap="none" rtlCol="0">
            <a:spAutoFit/>
          </a:bodyPr>
          <a:lstStyle/>
          <a:p>
            <a:r>
              <a:rPr lang="en-US" b="1" dirty="0" smtClean="0"/>
              <a:t>Black Belt Nation thesis</a:t>
            </a:r>
            <a:endParaRPr lang="en-US" b="1" dirty="0"/>
          </a:p>
        </p:txBody>
      </p:sp>
      <p:pic>
        <p:nvPicPr>
          <p:cNvPr id="2052" name="Picture 4" descr="https://encrypted-tbn3.gstatic.com/images?q=tbn:ANd9GcT6uOUdSeR1NVh0k3zEiIRl6wv5fZOrM0G2m9xVhqVyvN1LCv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31560"/>
            <a:ext cx="2590800" cy="2720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383" y="6324600"/>
            <a:ext cx="3215817" cy="369332"/>
          </a:xfrm>
          <a:prstGeom prst="rect">
            <a:avLst/>
          </a:prstGeom>
          <a:noFill/>
        </p:spPr>
        <p:txBody>
          <a:bodyPr wrap="none" rtlCol="0">
            <a:spAutoFit/>
          </a:bodyPr>
          <a:lstStyle/>
          <a:p>
            <a:r>
              <a:rPr lang="en-US" b="1" dirty="0" smtClean="0"/>
              <a:t>The City is the Black man’s Land</a:t>
            </a:r>
            <a:endParaRPr lang="en-US" b="1" dirty="0"/>
          </a:p>
        </p:txBody>
      </p:sp>
      <p:pic>
        <p:nvPicPr>
          <p:cNvPr id="2054" name="Picture 6" descr="https://encrypted-tbn1.gstatic.com/images?q=tbn:ANd9GcRaag16QMPey5qWDXEDIaZ1nIM-X7FkzNsNBaIzZJLiojwqX9mtAQ"/>
          <p:cNvPicPr>
            <a:picLocks noChangeAspect="1" noChangeArrowheads="1"/>
          </p:cNvPicPr>
          <p:nvPr/>
        </p:nvPicPr>
        <p:blipFill rotWithShape="1">
          <a:blip r:embed="rId4">
            <a:extLst>
              <a:ext uri="{28A0092B-C50C-407E-A947-70E740481C1C}">
                <a14:useLocalDpi xmlns:a14="http://schemas.microsoft.com/office/drawing/2010/main" val="0"/>
              </a:ext>
            </a:extLst>
          </a:blip>
          <a:srcRect r="46090"/>
          <a:stretch/>
        </p:blipFill>
        <p:spPr bwMode="auto">
          <a:xfrm>
            <a:off x="152400" y="3375068"/>
            <a:ext cx="2133600" cy="2638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6260068"/>
            <a:ext cx="2191754" cy="369332"/>
          </a:xfrm>
          <a:prstGeom prst="rect">
            <a:avLst/>
          </a:prstGeom>
          <a:noFill/>
        </p:spPr>
        <p:txBody>
          <a:bodyPr wrap="none" rtlCol="0">
            <a:spAutoFit/>
          </a:bodyPr>
          <a:lstStyle/>
          <a:p>
            <a:r>
              <a:rPr lang="en-US" b="1" dirty="0" smtClean="0"/>
              <a:t>Black Nationalist flag</a:t>
            </a:r>
            <a:endParaRPr lang="en-US" b="1"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
            <a:ext cx="6316537" cy="923330"/>
          </a:xfrm>
          <a:prstGeom prst="rect">
            <a:avLst/>
          </a:prstGeom>
          <a:noFill/>
        </p:spPr>
        <p:txBody>
          <a:bodyPr wrap="none" rtlCol="0">
            <a:spAutoFit/>
          </a:bodyPr>
          <a:lstStyle/>
          <a:p>
            <a:r>
              <a:rPr lang="en-US" sz="5400" b="1" dirty="0" smtClean="0"/>
              <a:t>Booker T Washington</a:t>
            </a:r>
            <a:endParaRPr lang="en-US" sz="5400" b="1" dirty="0"/>
          </a:p>
        </p:txBody>
      </p:sp>
      <p:pic>
        <p:nvPicPr>
          <p:cNvPr id="7170" name="Picture 2" descr="http://www.postalmuseum.si.edu/museum/1d_BTW_Sta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9911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1194" y="6400800"/>
            <a:ext cx="1754006" cy="369332"/>
          </a:xfrm>
          <a:prstGeom prst="rect">
            <a:avLst/>
          </a:prstGeom>
          <a:noFill/>
        </p:spPr>
        <p:txBody>
          <a:bodyPr wrap="none" rtlCol="0">
            <a:spAutoFit/>
          </a:bodyPr>
          <a:lstStyle/>
          <a:p>
            <a:r>
              <a:rPr lang="en-US" b="1" dirty="0" smtClean="0"/>
              <a:t>(1940 US stamp)</a:t>
            </a:r>
            <a:endParaRPr lang="en-US" b="1" dirty="0"/>
          </a:p>
        </p:txBody>
      </p:sp>
      <p:sp>
        <p:nvSpPr>
          <p:cNvPr id="4" name="Rectangle 3"/>
          <p:cNvSpPr/>
          <p:nvPr/>
        </p:nvSpPr>
        <p:spPr>
          <a:xfrm>
            <a:off x="5334000" y="1066800"/>
            <a:ext cx="3733800" cy="3416320"/>
          </a:xfrm>
          <a:prstGeom prst="rect">
            <a:avLst/>
          </a:prstGeom>
        </p:spPr>
        <p:txBody>
          <a:bodyPr wrap="square">
            <a:spAutoFit/>
          </a:bodyPr>
          <a:lstStyle/>
          <a:p>
            <a:r>
              <a:rPr lang="en-US" sz="2400" b="1" dirty="0"/>
              <a:t>“No white American ever thinks that any other race is wholly civilized until he wears the white man’s clothes, eats the white man’s food, speaks the white man’s language, and professes the white man’s religion.” </a:t>
            </a:r>
            <a:endParaRPr lang="en-US" dirty="0"/>
          </a:p>
        </p:txBody>
      </p:sp>
      <p:sp>
        <p:nvSpPr>
          <p:cNvPr id="5" name="Rectangle 4"/>
          <p:cNvSpPr/>
          <p:nvPr/>
        </p:nvSpPr>
        <p:spPr>
          <a:xfrm>
            <a:off x="5410200" y="4572000"/>
            <a:ext cx="3352800" cy="1938992"/>
          </a:xfrm>
          <a:prstGeom prst="rect">
            <a:avLst/>
          </a:prstGeom>
        </p:spPr>
        <p:txBody>
          <a:bodyPr wrap="square">
            <a:spAutoFit/>
          </a:bodyPr>
          <a:lstStyle/>
          <a:p>
            <a:r>
              <a:rPr lang="en-US" sz="2400" b="1" dirty="0"/>
              <a:t>“You measure the size of the accomplishment by the obstacles you have to overcome to reach your goals.” </a:t>
            </a:r>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307624" cy="923330"/>
          </a:xfrm>
          <a:prstGeom prst="rect">
            <a:avLst/>
          </a:prstGeom>
          <a:noFill/>
        </p:spPr>
        <p:txBody>
          <a:bodyPr wrap="none" rtlCol="0">
            <a:spAutoFit/>
          </a:bodyPr>
          <a:lstStyle/>
          <a:p>
            <a:r>
              <a:rPr lang="en-US" sz="5400" b="1" dirty="0" smtClean="0"/>
              <a:t>Religious nationalism</a:t>
            </a:r>
            <a:endParaRPr lang="en-US" sz="5400" b="1" dirty="0"/>
          </a:p>
        </p:txBody>
      </p:sp>
      <p:pic>
        <p:nvPicPr>
          <p:cNvPr id="5122" name="Picture 2" descr="http://t1.gstatic.com/images?q=tbn:ANd9GcTvYJvcpkBG-O70k1EG-IZ_Q009s2WC6aQ3GTPJ3K673JBWeuiZ3g"/>
          <p:cNvPicPr>
            <a:picLocks noChangeAspect="1" noChangeArrowheads="1"/>
          </p:cNvPicPr>
          <p:nvPr/>
        </p:nvPicPr>
        <p:blipFill rotWithShape="1">
          <a:blip r:embed="rId2">
            <a:extLst>
              <a:ext uri="{28A0092B-C50C-407E-A947-70E740481C1C}">
                <a14:useLocalDpi xmlns:a14="http://schemas.microsoft.com/office/drawing/2010/main" val="0"/>
              </a:ext>
            </a:extLst>
          </a:blip>
          <a:srcRect b="26371"/>
          <a:stretch/>
        </p:blipFill>
        <p:spPr bwMode="auto">
          <a:xfrm>
            <a:off x="-5494" y="1101078"/>
            <a:ext cx="2367694" cy="2723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0.gstatic.com/images?q=tbn:ANd9GcS8YazuYAjFvDaLo93d_1tJecseluE16tdmsVYMfyMYkZmZz3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1765222" cy="26058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0.gstatic.com/images?q=tbn:ANd9GcT0A-pKvCrIFByMGP2sXUrTbDEHm1XfI5t3nvKChCUBe4N3o0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81449"/>
            <a:ext cx="1857375" cy="26817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0.gstatic.com/images?q=tbn:ANd9GcRvcuDnxAc3C1G3lNhjm-qeznZ4MRGML6or92VoBf6Hthhg1Z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169282"/>
            <a:ext cx="16764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Rnv1FQ7S2fLfSu_nW1sal4gB79uB5pP0AZSPXuolKNhOJOu2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201288"/>
            <a:ext cx="3352800" cy="26849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2HerkF0Joqe3A63pK_cv2BGJm3S1pwRckQ85MxWVYK16ro4_dl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905248"/>
            <a:ext cx="5048250" cy="30289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TBTJNbCg7oNjaiOQVZGVwbgWFVVcAOnimo0vEE7vbW4zQMOKT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219200"/>
            <a:ext cx="17621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jesusradicals.com/wp-content/uploads/2011/06/James_Con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42862"/>
            <a:ext cx="1390650" cy="11625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2.gstatic.com/images?q=tbn:ANd9GcS9Wy1-itKqT49L6nXLjkpkRDPVWpmkFOfbW4B2uv9nOHkkbn_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0808" y="44296"/>
            <a:ext cx="793468" cy="112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186" y="-76200"/>
            <a:ext cx="6477414" cy="923330"/>
          </a:xfrm>
          <a:prstGeom prst="rect">
            <a:avLst/>
          </a:prstGeom>
          <a:noFill/>
        </p:spPr>
        <p:txBody>
          <a:bodyPr wrap="none" rtlCol="0">
            <a:spAutoFit/>
          </a:bodyPr>
          <a:lstStyle/>
          <a:p>
            <a:r>
              <a:rPr lang="en-US" sz="5400" b="1" dirty="0" smtClean="0"/>
              <a:t>Economic nationalism</a:t>
            </a:r>
            <a:endParaRPr lang="en-US" sz="5400" b="1" dirty="0"/>
          </a:p>
        </p:txBody>
      </p:sp>
      <p:pic>
        <p:nvPicPr>
          <p:cNvPr id="3076" name="Picture 4" descr="https://encrypted-tbn1.gstatic.com/images?q=tbn:ANd9GcTC43WU0MS56KYSvWq-M_ONcLGH4RhfmXUtvkmfDhUf3cf3ECvW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90600"/>
            <a:ext cx="336739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onbrown.org/Libraries/siteImages/ab-Mr-Graves.sf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990" y="895349"/>
            <a:ext cx="2280935" cy="287904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2.gstatic.com/images?q=tbn:ANd9GcRnkYeip1FV9esnauG7m5Wifjg_acXjo371oQBanQnZ28Rtr39k"/>
          <p:cNvPicPr>
            <a:picLocks noChangeAspect="1" noChangeArrowheads="1"/>
          </p:cNvPicPr>
          <p:nvPr/>
        </p:nvPicPr>
        <p:blipFill rotWithShape="1">
          <a:blip r:embed="rId4">
            <a:extLst>
              <a:ext uri="{28A0092B-C50C-407E-A947-70E740481C1C}">
                <a14:useLocalDpi xmlns:a14="http://schemas.microsoft.com/office/drawing/2010/main" val="0"/>
              </a:ext>
            </a:extLst>
          </a:blip>
          <a:srcRect b="9197"/>
          <a:stretch/>
        </p:blipFill>
        <p:spPr bwMode="auto">
          <a:xfrm>
            <a:off x="6629400" y="3889843"/>
            <a:ext cx="2364919" cy="28157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QaYLQJWjaroo8uwU2xMWh1czpJsg_HHe2oExmRAeJ4HbP5e6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96" y="914400"/>
            <a:ext cx="317887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1.gstatic.com/images?q=tbn:ANd9GcRLn943gQyC3P3MqdhQ6cAeVsOo-GMm8OMElMMq5uqJKXE2HW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971800"/>
            <a:ext cx="2895599" cy="388070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E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592" y="3276600"/>
            <a:ext cx="30956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encrypted-tbn1.gstatic.com/images?q=tbn:ANd9GcQOpgdx8_omnzGKC6r4zj-OW15SoXJV8j1AcpGZGrCmMZllV0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343400"/>
            <a:ext cx="3171617"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7427354" cy="6740307"/>
          </a:xfrm>
          <a:prstGeom prst="rect">
            <a:avLst/>
          </a:prstGeom>
          <a:noFill/>
        </p:spPr>
        <p:txBody>
          <a:bodyPr wrap="none" rtlCol="0">
            <a:spAutoFit/>
          </a:bodyPr>
          <a:lstStyle/>
          <a:p>
            <a:r>
              <a:rPr lang="en-US" sz="7200" b="1" dirty="0" smtClean="0"/>
              <a:t>Out the BOX</a:t>
            </a:r>
            <a:r>
              <a:rPr lang="en-US" sz="4000" b="1" dirty="0" smtClean="0"/>
              <a:t>:</a:t>
            </a:r>
          </a:p>
          <a:p>
            <a:r>
              <a:rPr lang="en-US" sz="4000" b="1" i="1" u="sng" dirty="0" smtClean="0"/>
              <a:t>Migration</a:t>
            </a:r>
            <a:r>
              <a:rPr lang="en-US" sz="4000" b="1" dirty="0" smtClean="0"/>
              <a:t>:  </a:t>
            </a:r>
          </a:p>
          <a:p>
            <a:r>
              <a:rPr lang="en-US" sz="4000" b="1" dirty="0" smtClean="0"/>
              <a:t>movement through </a:t>
            </a:r>
          </a:p>
          <a:p>
            <a:r>
              <a:rPr lang="en-US" sz="4000" b="1" dirty="0" smtClean="0"/>
              <a:t>physical space</a:t>
            </a:r>
          </a:p>
          <a:p>
            <a:r>
              <a:rPr lang="en-US" sz="4000" b="1" i="1" u="sng" dirty="0" smtClean="0"/>
              <a:t>Political culture</a:t>
            </a:r>
            <a:r>
              <a:rPr lang="en-US" sz="4000" b="1" dirty="0" smtClean="0"/>
              <a:t>:  </a:t>
            </a:r>
          </a:p>
          <a:p>
            <a:r>
              <a:rPr lang="en-US" sz="4000" b="1" dirty="0" smtClean="0"/>
              <a:t>ideological and </a:t>
            </a:r>
          </a:p>
          <a:p>
            <a:r>
              <a:rPr lang="en-US" sz="4000" b="1" dirty="0" smtClean="0"/>
              <a:t>cultural change</a:t>
            </a:r>
          </a:p>
          <a:p>
            <a:r>
              <a:rPr lang="en-US" sz="4000" b="1" i="1" u="sng" dirty="0" smtClean="0"/>
              <a:t>Agency</a:t>
            </a:r>
            <a:r>
              <a:rPr lang="en-US" sz="4000" b="1" dirty="0" smtClean="0"/>
              <a:t>:</a:t>
            </a:r>
          </a:p>
          <a:p>
            <a:r>
              <a:rPr lang="en-US" sz="4000" b="1" dirty="0" smtClean="0"/>
              <a:t>Icons and paradigms</a:t>
            </a:r>
          </a:p>
          <a:p>
            <a:r>
              <a:rPr lang="en-US" sz="4000" b="1" dirty="0"/>
              <a:t>a</a:t>
            </a:r>
            <a:r>
              <a:rPr lang="en-US" sz="4000" b="1" dirty="0" smtClean="0"/>
              <a:t>s social movement infrastructure</a:t>
            </a:r>
            <a:endParaRPr lang="en-US" sz="4000" b="1" dirty="0"/>
          </a:p>
        </p:txBody>
      </p:sp>
      <p:pic>
        <p:nvPicPr>
          <p:cNvPr id="7170" name="Picture 2" descr="http://t1.gstatic.com/images?q=tbn:ANd9GcQLjOwpxEhI70xLmssH3PnDK972lsAO_BRdrL9Dh02Wm7JmNxB4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569" y="1066800"/>
            <a:ext cx="4401831"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809" y="67270"/>
            <a:ext cx="5999591" cy="923330"/>
          </a:xfrm>
          <a:prstGeom prst="rect">
            <a:avLst/>
          </a:prstGeom>
          <a:noFill/>
        </p:spPr>
        <p:txBody>
          <a:bodyPr wrap="none" rtlCol="0">
            <a:spAutoFit/>
          </a:bodyPr>
          <a:lstStyle/>
          <a:p>
            <a:r>
              <a:rPr lang="en-US" sz="5400" b="1" dirty="0" smtClean="0"/>
              <a:t>Political nationalism</a:t>
            </a:r>
            <a:endParaRPr lang="en-US" sz="5400" b="1" dirty="0"/>
          </a:p>
        </p:txBody>
      </p:sp>
      <p:pic>
        <p:nvPicPr>
          <p:cNvPr id="4098" name="Picture 2" descr="https://encrypted-tbn0.gstatic.com/images?q=tbn:ANd9GcTF3EV4aK0NdyT5INZuuSIflZlvez0nj4H6mqy69MbeKXb1yE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21" y="976327"/>
            <a:ext cx="4108879" cy="30776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3.gstatic.com/images?q=tbn:ANd9GcQrM4rZ5PQjtQ9-S6h0SPuZKNQGoUpFmYWVf81Cokjks69kK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222" y="4261919"/>
            <a:ext cx="2625940" cy="24561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3.gstatic.com/images?q=tbn:ANd9GcSagLlk4djAA4m5uL_pxsV39d3BtHMhQ5HjJ-vsF3OkR1nGk0L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604" y="990600"/>
            <a:ext cx="2161596" cy="26528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3.gstatic.com/images?q=tbn:ANd9GcRYfw7t2uPtehBH9nnqzZsbpVIpJJ8JBc-9UaueZvVsjTzEzEj4sw"/>
          <p:cNvPicPr>
            <a:picLocks noChangeAspect="1" noChangeArrowheads="1"/>
          </p:cNvPicPr>
          <p:nvPr/>
        </p:nvPicPr>
        <p:blipFill rotWithShape="1">
          <a:blip r:embed="rId5">
            <a:extLst>
              <a:ext uri="{28A0092B-C50C-407E-A947-70E740481C1C}">
                <a14:useLocalDpi xmlns:a14="http://schemas.microsoft.com/office/drawing/2010/main" val="0"/>
              </a:ext>
            </a:extLst>
          </a:blip>
          <a:srcRect l="32948" r="5419"/>
          <a:stretch/>
        </p:blipFill>
        <p:spPr bwMode="auto">
          <a:xfrm>
            <a:off x="6629400" y="930119"/>
            <a:ext cx="2471597" cy="272748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0.gstatic.com/images?q=tbn:ANd9GcT-GxutBWeAVFJARuArrvhLDblJ-pLxGxiZiNnabutzs0jNm_5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733800"/>
            <a:ext cx="2084561" cy="310418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arapang Pabal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162" y="3733800"/>
            <a:ext cx="2194038" cy="330819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encrypted-tbn2.gstatic.com/images?q=tbn:ANd9GcSQqFTKZTQE3jUxZEJfb88LlBazp_5IRNUpmvC2fLvNq_hFWgzZ"/>
          <p:cNvPicPr>
            <a:picLocks noChangeAspect="1" noChangeArrowheads="1"/>
          </p:cNvPicPr>
          <p:nvPr/>
        </p:nvPicPr>
        <p:blipFill rotWithShape="1">
          <a:blip r:embed="rId8">
            <a:extLst>
              <a:ext uri="{28A0092B-C50C-407E-A947-70E740481C1C}">
                <a14:useLocalDpi xmlns:a14="http://schemas.microsoft.com/office/drawing/2010/main" val="0"/>
              </a:ext>
            </a:extLst>
          </a:blip>
          <a:srcRect l="29249" t="5424" r="29249" b="32777"/>
          <a:stretch/>
        </p:blipFill>
        <p:spPr bwMode="auto">
          <a:xfrm>
            <a:off x="133974" y="4087341"/>
            <a:ext cx="1847226" cy="275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494954" cy="1015663"/>
          </a:xfrm>
          <a:prstGeom prst="rect">
            <a:avLst/>
          </a:prstGeom>
          <a:noFill/>
        </p:spPr>
        <p:txBody>
          <a:bodyPr wrap="none" rtlCol="0">
            <a:spAutoFit/>
          </a:bodyPr>
          <a:lstStyle/>
          <a:p>
            <a:r>
              <a:rPr lang="en-US" sz="6000" b="1" dirty="0" smtClean="0"/>
              <a:t>The importance of Detroit</a:t>
            </a:r>
            <a:endParaRPr lang="en-US" sz="6000" b="1" dirty="0"/>
          </a:p>
        </p:txBody>
      </p:sp>
      <p:sp>
        <p:nvSpPr>
          <p:cNvPr id="3" name="TextBox 2"/>
          <p:cNvSpPr txBox="1"/>
          <p:nvPr/>
        </p:nvSpPr>
        <p:spPr>
          <a:xfrm>
            <a:off x="609600" y="748697"/>
            <a:ext cx="4114800" cy="3477875"/>
          </a:xfrm>
          <a:prstGeom prst="rect">
            <a:avLst/>
          </a:prstGeom>
          <a:noFill/>
        </p:spPr>
        <p:txBody>
          <a:bodyPr wrap="square" rtlCol="0">
            <a:spAutoFit/>
          </a:bodyPr>
          <a:lstStyle/>
          <a:p>
            <a:r>
              <a:rPr lang="en-US" sz="2200" b="1" dirty="0" smtClean="0"/>
              <a:t>Last US stop on the Underground </a:t>
            </a:r>
          </a:p>
          <a:p>
            <a:r>
              <a:rPr lang="en-US" sz="2200" b="1" dirty="0"/>
              <a:t> </a:t>
            </a:r>
            <a:r>
              <a:rPr lang="en-US" sz="2200" b="1" dirty="0" smtClean="0"/>
              <a:t>   Railroad before Canada</a:t>
            </a:r>
          </a:p>
          <a:p>
            <a:r>
              <a:rPr lang="en-US" sz="2200" b="1" dirty="0" smtClean="0"/>
              <a:t>Concentration of Black workers at </a:t>
            </a:r>
          </a:p>
          <a:p>
            <a:r>
              <a:rPr lang="en-US" sz="2200" b="1" dirty="0"/>
              <a:t> </a:t>
            </a:r>
            <a:r>
              <a:rPr lang="en-US" sz="2200" b="1" dirty="0" smtClean="0"/>
              <a:t>  the heart of industry</a:t>
            </a:r>
          </a:p>
          <a:p>
            <a:r>
              <a:rPr lang="en-US" sz="2200" b="1" dirty="0" smtClean="0"/>
              <a:t>Highest per capita home</a:t>
            </a:r>
          </a:p>
          <a:p>
            <a:r>
              <a:rPr lang="en-US" sz="2200" b="1" dirty="0" smtClean="0"/>
              <a:t>   ownership of Black families</a:t>
            </a:r>
          </a:p>
          <a:p>
            <a:r>
              <a:rPr lang="en-US" sz="2200" b="1" dirty="0" smtClean="0"/>
              <a:t>Massive racist attack in 1943</a:t>
            </a:r>
          </a:p>
          <a:p>
            <a:r>
              <a:rPr lang="en-US" sz="2200" b="1" dirty="0" smtClean="0"/>
              <a:t>Becoming a Black city</a:t>
            </a:r>
          </a:p>
          <a:p>
            <a:r>
              <a:rPr lang="en-US" sz="2200" b="1" dirty="0" smtClean="0"/>
              <a:t>Largest chapter of the NAACP</a:t>
            </a:r>
          </a:p>
          <a:p>
            <a:r>
              <a:rPr lang="en-US" sz="2200" b="1" dirty="0" smtClean="0"/>
              <a:t>Home of Motown</a:t>
            </a:r>
            <a:endParaRPr lang="en-US" sz="2200"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77766"/>
            <a:ext cx="3844816" cy="29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770" y="3666653"/>
            <a:ext cx="4033536" cy="270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53" y="4114800"/>
            <a:ext cx="3755187" cy="270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124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s://encrypted-tbn2.gstatic.com/images?q=tbn:ANd9GcT9wjbP1nd7PwoeXt3tgDaXVUBZ9xkXs9lwrKMW6rEZavdbCc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652" y="1111197"/>
            <a:ext cx="6179348" cy="3537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1154" y="152400"/>
            <a:ext cx="7873246" cy="1200329"/>
          </a:xfrm>
          <a:prstGeom prst="rect">
            <a:avLst/>
          </a:prstGeom>
          <a:noFill/>
        </p:spPr>
        <p:txBody>
          <a:bodyPr wrap="none" rtlCol="0">
            <a:spAutoFit/>
          </a:bodyPr>
          <a:lstStyle/>
          <a:p>
            <a:r>
              <a:rPr lang="en-US" sz="7200" b="1" dirty="0" smtClean="0"/>
              <a:t>Detroit Out the BOX</a:t>
            </a:r>
            <a:endParaRPr lang="en-US" sz="7200" b="1" dirty="0"/>
          </a:p>
        </p:txBody>
      </p:sp>
      <p:pic>
        <p:nvPicPr>
          <p:cNvPr id="8194" name="Picture 2" descr="https://encrypted-tbn2.gstatic.com/images?q=tbn:ANd9GcTqP3CEYi0csL4MA2Qzhhshv0ufCsywiiiOFbHIhTG2iPDvuvz1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2971800" cy="24866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1"/>
          <p:cNvPicPr>
            <a:picLocks noChangeAspect="1" noChangeArrowheads="1"/>
          </p:cNvPicPr>
          <p:nvPr/>
        </p:nvPicPr>
        <p:blipFill rotWithShape="1">
          <a:blip r:embed="rId4">
            <a:extLst>
              <a:ext uri="{28A0092B-C50C-407E-A947-70E740481C1C}">
                <a14:useLocalDpi xmlns:a14="http://schemas.microsoft.com/office/drawing/2010/main" val="0"/>
              </a:ext>
            </a:extLst>
          </a:blip>
          <a:srcRect l="4589" r="3391" b="16844"/>
          <a:stretch/>
        </p:blipFill>
        <p:spPr bwMode="auto">
          <a:xfrm>
            <a:off x="152400" y="3705808"/>
            <a:ext cx="4203290" cy="3034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4763631"/>
            <a:ext cx="4589462" cy="2246769"/>
          </a:xfrm>
          <a:prstGeom prst="rect">
            <a:avLst/>
          </a:prstGeom>
          <a:noFill/>
        </p:spPr>
        <p:txBody>
          <a:bodyPr wrap="none" rtlCol="0">
            <a:spAutoFit/>
          </a:bodyPr>
          <a:lstStyle/>
          <a:p>
            <a:r>
              <a:rPr lang="en-US" sz="2800" b="1" dirty="0" smtClean="0"/>
              <a:t>Republic of New Africa</a:t>
            </a:r>
          </a:p>
          <a:p>
            <a:r>
              <a:rPr lang="en-US" sz="2800" b="1" dirty="0" smtClean="0"/>
              <a:t>Black Journal</a:t>
            </a:r>
          </a:p>
          <a:p>
            <a:r>
              <a:rPr lang="en-US" sz="2800" b="1" dirty="0" smtClean="0"/>
              <a:t>Broadside Press</a:t>
            </a:r>
          </a:p>
          <a:p>
            <a:r>
              <a:rPr lang="en-US" sz="2800" b="1" dirty="0" smtClean="0"/>
              <a:t>Church of the Black Madonna</a:t>
            </a:r>
          </a:p>
          <a:p>
            <a:endParaRPr lang="en-US" sz="2800" b="1"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3196"/>
            <a:ext cx="8229600" cy="1143000"/>
          </a:xfrm>
        </p:spPr>
        <p:txBody>
          <a:bodyPr>
            <a:normAutofit fontScale="90000"/>
          </a:bodyPr>
          <a:lstStyle/>
          <a:p>
            <a:r>
              <a:rPr lang="en-US" b="1" dirty="0" smtClean="0"/>
              <a:t>Chicago Black controlled institutions</a:t>
            </a:r>
            <a:endParaRPr lang="en-US" b="1" dirty="0"/>
          </a:p>
        </p:txBody>
      </p:sp>
      <p:sp>
        <p:nvSpPr>
          <p:cNvPr id="51203" name="Rectangle 3"/>
          <p:cNvSpPr>
            <a:spLocks noGrp="1" noChangeArrowheads="1"/>
          </p:cNvSpPr>
          <p:nvPr>
            <p:ph type="body" sz="half" idx="1"/>
          </p:nvPr>
        </p:nvSpPr>
        <p:spPr>
          <a:xfrm>
            <a:off x="4800600" y="1143001"/>
            <a:ext cx="4038600" cy="5181599"/>
          </a:xfrm>
        </p:spPr>
        <p:txBody>
          <a:bodyPr>
            <a:normAutofit fontScale="92500" lnSpcReduction="10000"/>
          </a:bodyPr>
          <a:lstStyle/>
          <a:p>
            <a:pPr marL="290513" indent="-290513">
              <a:lnSpc>
                <a:spcPct val="90000"/>
              </a:lnSpc>
              <a:spcAft>
                <a:spcPct val="30000"/>
              </a:spcAft>
              <a:buFontTx/>
              <a:buNone/>
            </a:pPr>
            <a:r>
              <a:rPr lang="en-US" b="1" dirty="0"/>
              <a:t>Chicago:</a:t>
            </a:r>
          </a:p>
          <a:p>
            <a:pPr marL="290513" indent="-290513">
              <a:lnSpc>
                <a:spcPct val="90000"/>
              </a:lnSpc>
              <a:spcAft>
                <a:spcPct val="30000"/>
              </a:spcAft>
              <a:buFontTx/>
              <a:buAutoNum type="arabicPeriod"/>
            </a:pPr>
            <a:r>
              <a:rPr lang="en-US" sz="2400" b="1" dirty="0"/>
              <a:t>Nationalist movements</a:t>
            </a:r>
          </a:p>
          <a:p>
            <a:pPr marL="671513" lvl="1" indent="-266700">
              <a:lnSpc>
                <a:spcPct val="90000"/>
              </a:lnSpc>
              <a:spcAft>
                <a:spcPct val="30000"/>
              </a:spcAft>
              <a:buFontTx/>
              <a:buAutoNum type="alphaLcPeriod"/>
            </a:pPr>
            <a:r>
              <a:rPr lang="en-US" sz="2000" b="1" dirty="0"/>
              <a:t>Nation of Islam</a:t>
            </a:r>
          </a:p>
          <a:p>
            <a:pPr marL="671513" lvl="1" indent="-266700">
              <a:lnSpc>
                <a:spcPct val="90000"/>
              </a:lnSpc>
              <a:spcAft>
                <a:spcPct val="30000"/>
              </a:spcAft>
              <a:buFontTx/>
              <a:buAutoNum type="alphaLcPeriod"/>
            </a:pPr>
            <a:r>
              <a:rPr lang="en-US" sz="2000" b="1" dirty="0"/>
              <a:t>Moorish Science </a:t>
            </a:r>
            <a:r>
              <a:rPr lang="en-US" sz="2000" b="1" dirty="0" smtClean="0"/>
              <a:t>Temple</a:t>
            </a:r>
          </a:p>
          <a:p>
            <a:pPr marL="671513" lvl="1" indent="-266700">
              <a:lnSpc>
                <a:spcPct val="90000"/>
              </a:lnSpc>
              <a:spcAft>
                <a:spcPct val="30000"/>
              </a:spcAft>
              <a:buFontTx/>
              <a:buAutoNum type="alphaLcPeriod"/>
            </a:pPr>
            <a:r>
              <a:rPr lang="en-US" sz="2000" b="1" dirty="0" smtClean="0"/>
              <a:t>Washington Park Forum</a:t>
            </a:r>
            <a:endParaRPr lang="en-US" sz="2000" b="1" dirty="0"/>
          </a:p>
          <a:p>
            <a:pPr marL="290513" indent="-290513">
              <a:lnSpc>
                <a:spcPct val="90000"/>
              </a:lnSpc>
              <a:spcAft>
                <a:spcPct val="30000"/>
              </a:spcAft>
              <a:buFontTx/>
              <a:buAutoNum type="arabicPeriod"/>
            </a:pPr>
            <a:r>
              <a:rPr lang="en-US" sz="2400" b="1" dirty="0"/>
              <a:t>Black book stores</a:t>
            </a:r>
          </a:p>
          <a:p>
            <a:pPr marL="671513" lvl="1" indent="-266700">
              <a:lnSpc>
                <a:spcPct val="90000"/>
              </a:lnSpc>
              <a:spcAft>
                <a:spcPct val="30000"/>
              </a:spcAft>
              <a:buFontTx/>
              <a:buAutoNum type="alphaLcPeriod"/>
            </a:pPr>
            <a:r>
              <a:rPr lang="en-US" sz="2000" b="1" dirty="0"/>
              <a:t>Hammurabi</a:t>
            </a:r>
          </a:p>
          <a:p>
            <a:pPr marL="671513" lvl="1" indent="-266700">
              <a:lnSpc>
                <a:spcPct val="90000"/>
              </a:lnSpc>
              <a:spcAft>
                <a:spcPct val="30000"/>
              </a:spcAft>
              <a:buFontTx/>
              <a:buAutoNum type="alphaLcPeriod"/>
            </a:pPr>
            <a:r>
              <a:rPr lang="en-US" sz="2000" b="1" dirty="0"/>
              <a:t>Curtis Ellis</a:t>
            </a:r>
          </a:p>
          <a:p>
            <a:pPr marL="290513" indent="-290513">
              <a:lnSpc>
                <a:spcPct val="90000"/>
              </a:lnSpc>
              <a:spcAft>
                <a:spcPct val="30000"/>
              </a:spcAft>
              <a:buFontTx/>
              <a:buAutoNum type="arabicPeriod"/>
            </a:pPr>
            <a:r>
              <a:rPr lang="en-US" sz="2400" b="1" dirty="0"/>
              <a:t>Museums and libraries</a:t>
            </a:r>
          </a:p>
          <a:p>
            <a:pPr marL="671513" lvl="1" indent="-266700">
              <a:lnSpc>
                <a:spcPct val="90000"/>
              </a:lnSpc>
              <a:spcAft>
                <a:spcPct val="30000"/>
              </a:spcAft>
              <a:buFontTx/>
              <a:buAutoNum type="alphaLcPeriod"/>
            </a:pPr>
            <a:r>
              <a:rPr lang="en-US" sz="2000" b="1" dirty="0"/>
              <a:t>South Side Community Art Center</a:t>
            </a:r>
          </a:p>
          <a:p>
            <a:pPr marL="671513" lvl="1" indent="-266700">
              <a:lnSpc>
                <a:spcPct val="90000"/>
              </a:lnSpc>
              <a:spcAft>
                <a:spcPct val="30000"/>
              </a:spcAft>
              <a:buFontTx/>
              <a:buAutoNum type="alphaLcPeriod"/>
            </a:pPr>
            <a:r>
              <a:rPr lang="en-US" sz="2000" b="1" dirty="0" err="1"/>
              <a:t>DuSable</a:t>
            </a:r>
            <a:r>
              <a:rPr lang="en-US" sz="2000" b="1" dirty="0"/>
              <a:t> Museum</a:t>
            </a:r>
          </a:p>
          <a:p>
            <a:pPr marL="671513" lvl="1" indent="-266700">
              <a:lnSpc>
                <a:spcPct val="90000"/>
              </a:lnSpc>
              <a:spcAft>
                <a:spcPct val="30000"/>
              </a:spcAft>
              <a:buFontTx/>
              <a:buAutoNum type="alphaLcPeriod"/>
            </a:pPr>
            <a:r>
              <a:rPr lang="en-US" sz="2000" b="1" dirty="0"/>
              <a:t>Vivian Harsh </a:t>
            </a:r>
            <a:r>
              <a:rPr lang="en-US" sz="2000" b="1" dirty="0" smtClean="0"/>
              <a:t>Collection</a:t>
            </a:r>
            <a:endParaRPr lang="en-US" sz="2000" b="1" dirty="0"/>
          </a:p>
          <a:p>
            <a:pPr marL="290513" indent="-290513">
              <a:lnSpc>
                <a:spcPct val="90000"/>
              </a:lnSpc>
              <a:spcAft>
                <a:spcPct val="30000"/>
              </a:spcAft>
              <a:buFontTx/>
              <a:buNone/>
            </a:pPr>
            <a:endParaRPr lang="en-US" sz="2400" dirty="0"/>
          </a:p>
        </p:txBody>
      </p:sp>
      <p:pic>
        <p:nvPicPr>
          <p:cNvPr id="9218" name="Picture 2" descr="https://encrypted-tbn2.gstatic.com/images?q=tbn:ANd9GcQv4inKYzxMhM95ww67qE1V3UQcySeVqCHuSMrKh8qsKkgIZL4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56" y="990600"/>
            <a:ext cx="307534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1.gstatic.com/images?q=tbn:ANd9GcRiSxHJUN7Zv_CR7UPh_KLUXNwa59ZNEWJjEvbwtpuv2X7eVW_TlQ"/>
          <p:cNvPicPr>
            <a:picLocks noChangeAspect="1" noChangeArrowheads="1"/>
          </p:cNvPicPr>
          <p:nvPr/>
        </p:nvPicPr>
        <p:blipFill rotWithShape="1">
          <a:blip r:embed="rId4">
            <a:extLst>
              <a:ext uri="{28A0092B-C50C-407E-A947-70E740481C1C}">
                <a14:useLocalDpi xmlns:a14="http://schemas.microsoft.com/office/drawing/2010/main" val="0"/>
              </a:ext>
            </a:extLst>
          </a:blip>
          <a:srcRect b="47654"/>
          <a:stretch/>
        </p:blipFill>
        <p:spPr bwMode="auto">
          <a:xfrm>
            <a:off x="734656" y="3886200"/>
            <a:ext cx="3227744" cy="25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0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76200"/>
            <a:ext cx="9144000" cy="1143000"/>
          </a:xfrm>
        </p:spPr>
        <p:txBody>
          <a:bodyPr/>
          <a:lstStyle/>
          <a:p>
            <a:r>
              <a:rPr lang="en-US" sz="4000" b="1" dirty="0"/>
              <a:t>Black Studies in the community, cont’d</a:t>
            </a:r>
          </a:p>
        </p:txBody>
      </p:sp>
      <p:sp>
        <p:nvSpPr>
          <p:cNvPr id="52227" name="Rectangle 3"/>
          <p:cNvSpPr>
            <a:spLocks noGrp="1" noChangeArrowheads="1"/>
          </p:cNvSpPr>
          <p:nvPr>
            <p:ph type="body" sz="half" idx="1"/>
          </p:nvPr>
        </p:nvSpPr>
        <p:spPr>
          <a:xfrm>
            <a:off x="0" y="1143000"/>
            <a:ext cx="4724400" cy="5715000"/>
          </a:xfrm>
        </p:spPr>
        <p:txBody>
          <a:bodyPr>
            <a:normAutofit fontScale="92500" lnSpcReduction="10000"/>
          </a:bodyPr>
          <a:lstStyle/>
          <a:p>
            <a:pPr marL="290513" indent="-290513">
              <a:buFontTx/>
              <a:buNone/>
            </a:pPr>
            <a:r>
              <a:rPr lang="en-US" sz="2400" dirty="0"/>
              <a:t>4.  </a:t>
            </a:r>
            <a:r>
              <a:rPr lang="en-US" sz="2400" b="1" dirty="0"/>
              <a:t>Publications</a:t>
            </a:r>
          </a:p>
          <a:p>
            <a:pPr marL="747713" lvl="1" indent="-342900">
              <a:buFontTx/>
              <a:buAutoNum type="alphaLcPeriod"/>
            </a:pPr>
            <a:r>
              <a:rPr lang="en-US" sz="2000" b="1" dirty="0"/>
              <a:t>Ebony/Negro Digest</a:t>
            </a:r>
          </a:p>
          <a:p>
            <a:pPr marL="747713" lvl="1" indent="-342900">
              <a:buFontTx/>
              <a:buAutoNum type="alphaLcPeriod"/>
            </a:pPr>
            <a:r>
              <a:rPr lang="en-US" sz="2000" b="1" dirty="0"/>
              <a:t>Defender</a:t>
            </a:r>
          </a:p>
          <a:p>
            <a:pPr marL="747713" lvl="1" indent="-342900">
              <a:buFontTx/>
              <a:buAutoNum type="alphaLcPeriod"/>
            </a:pPr>
            <a:r>
              <a:rPr lang="en-US" sz="2000" b="1" dirty="0"/>
              <a:t>Muhammad Speaks</a:t>
            </a:r>
          </a:p>
          <a:p>
            <a:pPr marL="457200" indent="-457200">
              <a:buFontTx/>
              <a:buAutoNum type="arabicPeriod" startAt="5"/>
            </a:pPr>
            <a:r>
              <a:rPr lang="en-US" sz="2400" b="1" dirty="0" smtClean="0"/>
              <a:t>Organizations</a:t>
            </a:r>
          </a:p>
          <a:p>
            <a:pPr marL="398463" indent="-398463">
              <a:buNone/>
            </a:pPr>
            <a:r>
              <a:rPr lang="en-US" sz="2400" b="1" dirty="0" smtClean="0"/>
              <a:t>	</a:t>
            </a:r>
            <a:r>
              <a:rPr lang="en-US" sz="2100" b="1" dirty="0"/>
              <a:t>a.  </a:t>
            </a:r>
            <a:r>
              <a:rPr lang="en-US" sz="2100" b="1" dirty="0" smtClean="0"/>
              <a:t> Negro </a:t>
            </a:r>
            <a:r>
              <a:rPr lang="en-US" sz="2100" b="1" dirty="0"/>
              <a:t>History Roundtable</a:t>
            </a:r>
          </a:p>
          <a:p>
            <a:pPr marL="747713" lvl="1" indent="-342900">
              <a:buNone/>
            </a:pPr>
            <a:r>
              <a:rPr lang="en-US" sz="2000" b="1" dirty="0" smtClean="0"/>
              <a:t>b.  ANECA </a:t>
            </a:r>
            <a:r>
              <a:rPr lang="en-US" sz="2000" b="1" dirty="0"/>
              <a:t>(American Negro Emancipation Centennial Authority)</a:t>
            </a:r>
          </a:p>
          <a:p>
            <a:pPr marL="747713" lvl="1" indent="-342900">
              <a:buNone/>
            </a:pPr>
            <a:r>
              <a:rPr lang="en-US" sz="2000" b="1" dirty="0" smtClean="0"/>
              <a:t>c.   OBAC </a:t>
            </a:r>
            <a:r>
              <a:rPr lang="en-US" sz="2000" b="1" dirty="0"/>
              <a:t>(Organization of Black American Culture</a:t>
            </a:r>
            <a:r>
              <a:rPr lang="en-US" sz="2000" b="1" dirty="0" smtClean="0"/>
              <a:t>)</a:t>
            </a:r>
          </a:p>
          <a:p>
            <a:pPr marL="747713" lvl="1" indent="-342900">
              <a:buNone/>
            </a:pPr>
            <a:r>
              <a:rPr lang="en-US" sz="2000" b="1" dirty="0" smtClean="0"/>
              <a:t>d.  AACM (Association for the Advancement of Creative Musicians)</a:t>
            </a:r>
            <a:endParaRPr lang="en-US" sz="2000" b="1" dirty="0"/>
          </a:p>
          <a:p>
            <a:pPr marL="290513" indent="-290513">
              <a:buFontTx/>
              <a:buNone/>
            </a:pPr>
            <a:r>
              <a:rPr lang="en-US" sz="2400" b="1" dirty="0"/>
              <a:t>6.  Individuals </a:t>
            </a:r>
          </a:p>
          <a:p>
            <a:pPr marL="747713" lvl="1" indent="-342900">
              <a:buFontTx/>
              <a:buAutoNum type="alphaLcPeriod"/>
            </a:pPr>
            <a:r>
              <a:rPr lang="en-US" sz="2000" b="1" dirty="0" err="1"/>
              <a:t>Ish</a:t>
            </a:r>
            <a:r>
              <a:rPr lang="en-US" sz="2000" b="1" dirty="0"/>
              <a:t> Flory</a:t>
            </a:r>
          </a:p>
          <a:p>
            <a:pPr marL="747713" lvl="1" indent="-342900">
              <a:buFontTx/>
              <a:buAutoNum type="alphaLcPeriod"/>
            </a:pPr>
            <a:r>
              <a:rPr lang="en-US" sz="2000" b="1" dirty="0"/>
              <a:t>Margaret Burroughs</a:t>
            </a:r>
          </a:p>
          <a:p>
            <a:pPr marL="747713" lvl="1" indent="-342900">
              <a:buFontTx/>
              <a:buAutoNum type="alphaLcPeriod"/>
            </a:pPr>
            <a:r>
              <a:rPr lang="en-US" sz="2000" b="1" dirty="0"/>
              <a:t>Hoyt Fuller</a:t>
            </a:r>
          </a:p>
          <a:p>
            <a:pPr marL="747713" lvl="1" indent="-342900">
              <a:buFontTx/>
              <a:buAutoNum type="alphaLcPeriod"/>
            </a:pPr>
            <a:r>
              <a:rPr lang="en-US" sz="2000" b="1" dirty="0" smtClean="0"/>
              <a:t>Marion Perkins</a:t>
            </a:r>
            <a:endParaRPr lang="en-US" sz="2000" b="1" dirty="0"/>
          </a:p>
          <a:p>
            <a:pPr marL="290513" indent="-290513">
              <a:buFontTx/>
              <a:buNone/>
            </a:pPr>
            <a:endParaRPr lang="en-US" sz="2400" dirty="0"/>
          </a:p>
        </p:txBody>
      </p:sp>
      <p:pic>
        <p:nvPicPr>
          <p:cNvPr id="52228" name="Picture 4"/>
          <p:cNvPicPr>
            <a:picLocks noGrp="1" noChangeAspect="1" noChangeArrowheads="1"/>
          </p:cNvPicPr>
          <p:nvPr>
            <p:ph sz="half" idx="2"/>
          </p:nvPr>
        </p:nvPicPr>
        <p:blipFill>
          <a:blip r:embed="rId3" cstate="print"/>
          <a:srcRect/>
          <a:stretch>
            <a:fillRect/>
          </a:stretch>
        </p:blipFill>
        <p:spPr>
          <a:xfrm>
            <a:off x="4724400" y="1219200"/>
            <a:ext cx="4332288" cy="5257800"/>
          </a:xfrm>
          <a:noFill/>
          <a:ln w="3175">
            <a:solidFill>
              <a:schemeClr val="tx1"/>
            </a:solidFill>
          </a:ln>
        </p:spPr>
      </p:pic>
    </p:spTree>
    <p:extLst>
      <p:ext uri="{BB962C8B-B14F-4D97-AF65-F5344CB8AC3E}">
        <p14:creationId xmlns:p14="http://schemas.microsoft.com/office/powerpoint/2010/main" val="137948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034268" cy="1323439"/>
          </a:xfrm>
          <a:prstGeom prst="rect">
            <a:avLst/>
          </a:prstGeom>
          <a:noFill/>
        </p:spPr>
        <p:txBody>
          <a:bodyPr wrap="none" rtlCol="0">
            <a:spAutoFit/>
          </a:bodyPr>
          <a:lstStyle/>
          <a:p>
            <a:r>
              <a:rPr lang="en-US" sz="8000" b="1" dirty="0" smtClean="0"/>
              <a:t>Why be out the box?</a:t>
            </a:r>
            <a:endParaRPr lang="en-US" sz="8000" b="1" dirty="0"/>
          </a:p>
        </p:txBody>
      </p:sp>
      <p:sp>
        <p:nvSpPr>
          <p:cNvPr id="3" name="TextBox 2"/>
          <p:cNvSpPr txBox="1"/>
          <p:nvPr/>
        </p:nvSpPr>
        <p:spPr>
          <a:xfrm>
            <a:off x="312404" y="1447800"/>
            <a:ext cx="8602996" cy="1477328"/>
          </a:xfrm>
          <a:prstGeom prst="rect">
            <a:avLst/>
          </a:prstGeom>
          <a:noFill/>
        </p:spPr>
        <p:txBody>
          <a:bodyPr wrap="none" rtlCol="0">
            <a:spAutoFit/>
          </a:bodyPr>
          <a:lstStyle/>
          <a:p>
            <a:pPr marL="342900" indent="-342900">
              <a:buAutoNum type="arabicPeriod"/>
            </a:pPr>
            <a:r>
              <a:rPr lang="en-US" sz="3000" b="1" dirty="0" smtClean="0"/>
              <a:t>Can you be in and be in the way you want?</a:t>
            </a:r>
          </a:p>
          <a:p>
            <a:pPr marL="342900" indent="-342900">
              <a:buAutoNum type="arabicPeriod"/>
            </a:pPr>
            <a:r>
              <a:rPr lang="en-US" sz="3000" b="1" dirty="0" smtClean="0"/>
              <a:t>Can you be in and stay in?</a:t>
            </a:r>
          </a:p>
          <a:p>
            <a:pPr marL="342900" indent="-342900">
              <a:buAutoNum type="arabicPeriod"/>
            </a:pPr>
            <a:r>
              <a:rPr lang="en-US" sz="3000" b="1" dirty="0" smtClean="0"/>
              <a:t>Can you be in and be cool with those who are out?</a:t>
            </a:r>
            <a:endParaRPr lang="en-US" sz="3000" b="1" dirty="0"/>
          </a:p>
        </p:txBody>
      </p:sp>
      <p:pic>
        <p:nvPicPr>
          <p:cNvPr id="5122" name="Picture 2" descr="https://encrypted-tbn2.gstatic.com/images?q=tbn:ANd9GcTXbzPrscLMlAmdVIV-ezzs_WehZLYag6hQJ6xZs4i3qxw5uWPs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2971800"/>
            <a:ext cx="2444100" cy="37539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2.gstatic.com/images?q=tbn:ANd9GcRnc4ugNTy87Ffcka4-JMWTdLmnETTRgMSeShI768OYOowmq-u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5715000" cy="381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0" y="990600"/>
            <a:ext cx="9026510" cy="1015663"/>
          </a:xfrm>
          <a:prstGeom prst="rect">
            <a:avLst/>
          </a:prstGeom>
          <a:noFill/>
        </p:spPr>
        <p:txBody>
          <a:bodyPr wrap="none" rtlCol="0">
            <a:spAutoFit/>
          </a:bodyPr>
          <a:lstStyle/>
          <a:p>
            <a:r>
              <a:rPr lang="en-US" sz="6000" b="1" dirty="0" smtClean="0"/>
              <a:t>Out the Box + In the Box = ?</a:t>
            </a:r>
            <a:endParaRPr lang="en-US" sz="6000" b="1" dirty="0"/>
          </a:p>
        </p:txBody>
      </p:sp>
      <p:pic>
        <p:nvPicPr>
          <p:cNvPr id="6146" name="Picture 2" descr="https://encrypted-tbn3.gstatic.com/images?q=tbn:ANd9GcQPbTxm49EQY1El0KgC7yJwSbfXRs428eX1Wb0QnHoCwb9M2B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6263"/>
            <a:ext cx="3763214" cy="46993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RmLZTGmfBNbs5YDYT1pnwdFLj8JGFJn7gOndWy8PYH63K9aj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06263"/>
            <a:ext cx="38862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6207" y="304800"/>
            <a:ext cx="4403193" cy="1569660"/>
          </a:xfrm>
          <a:prstGeom prst="rect">
            <a:avLst/>
          </a:prstGeom>
          <a:noFill/>
        </p:spPr>
        <p:txBody>
          <a:bodyPr wrap="none" rtlCol="0">
            <a:spAutoFit/>
          </a:bodyPr>
          <a:lstStyle/>
          <a:p>
            <a:r>
              <a:rPr lang="en-US" sz="9600" b="1" dirty="0" smtClean="0"/>
              <a:t>AGENCY</a:t>
            </a:r>
            <a:endParaRPr lang="en-US" sz="9600" b="1" dirty="0"/>
          </a:p>
        </p:txBody>
      </p:sp>
      <p:pic>
        <p:nvPicPr>
          <p:cNvPr id="7170" name="Picture 2" descr="https://encrypted-tbn1.gstatic.com/images?q=tbn:ANd9GcRKNMHi0gLBPc58CZzF4cbw-k9kdr7MFEzdQ2tRkgIWIoTC2Z6W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459"/>
            <a:ext cx="6553200" cy="408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ANd9GcTainkQSAZEKgmd2vkPvbn7BGtio8vWDp1ERz7dvTIURybhWTNf"/>
          <p:cNvPicPr>
            <a:picLocks noChangeAspect="1" noChangeArrowheads="1"/>
          </p:cNvPicPr>
          <p:nvPr/>
        </p:nvPicPr>
        <p:blipFill rotWithShape="1">
          <a:blip r:embed="rId2">
            <a:extLst>
              <a:ext uri="{28A0092B-C50C-407E-A947-70E740481C1C}">
                <a14:useLocalDpi xmlns:a14="http://schemas.microsoft.com/office/drawing/2010/main" val="0"/>
              </a:ext>
            </a:extLst>
          </a:blip>
          <a:srcRect l="10224" t="7113" r="11217" b="8838"/>
          <a:stretch/>
        </p:blipFill>
        <p:spPr bwMode="auto">
          <a:xfrm>
            <a:off x="66074" y="4800600"/>
            <a:ext cx="2414578" cy="1962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web.britannica.com/eb-media/77/104577-004-9F7D3B63.gif"/>
          <p:cNvPicPr>
            <a:picLocks noChangeAspect="1" noChangeArrowheads="1"/>
          </p:cNvPicPr>
          <p:nvPr/>
        </p:nvPicPr>
        <p:blipFill rotWithShape="1">
          <a:blip r:embed="rId3">
            <a:extLst>
              <a:ext uri="{28A0092B-C50C-407E-A947-70E740481C1C}">
                <a14:useLocalDpi xmlns:a14="http://schemas.microsoft.com/office/drawing/2010/main" val="0"/>
              </a:ext>
            </a:extLst>
          </a:blip>
          <a:srcRect t="3853"/>
          <a:stretch/>
        </p:blipFill>
        <p:spPr bwMode="auto">
          <a:xfrm>
            <a:off x="2646740" y="1284050"/>
            <a:ext cx="6421060" cy="5421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2.gstatic.com/images?q=tbn:ANd9GcTuT21jz4-HFXcEW-JyZpfiBU1LZcbanaCZoQy6Grg1cXavv1L-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6947"/>
            <a:ext cx="4038600" cy="3025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0534" y="-76200"/>
            <a:ext cx="6297493" cy="1015663"/>
          </a:xfrm>
          <a:prstGeom prst="rect">
            <a:avLst/>
          </a:prstGeom>
          <a:noFill/>
        </p:spPr>
        <p:txBody>
          <a:bodyPr wrap="none" rtlCol="0">
            <a:spAutoFit/>
          </a:bodyPr>
          <a:lstStyle/>
          <a:p>
            <a:pPr algn="ctr"/>
            <a:r>
              <a:rPr lang="en-US" sz="3000" b="1" dirty="0" smtClean="0"/>
              <a:t>Black people have moved through </a:t>
            </a:r>
          </a:p>
          <a:p>
            <a:pPr algn="ctr"/>
            <a:r>
              <a:rPr lang="en-US" sz="3000" b="1" dirty="0" smtClean="0"/>
              <a:t>physical space getting put into the box</a:t>
            </a:r>
            <a:endParaRPr lang="en-US" sz="3000" b="1" dirty="0"/>
          </a:p>
        </p:txBody>
      </p:sp>
      <p:sp>
        <p:nvSpPr>
          <p:cNvPr id="3" name="TextBox 2"/>
          <p:cNvSpPr txBox="1"/>
          <p:nvPr/>
        </p:nvSpPr>
        <p:spPr>
          <a:xfrm>
            <a:off x="591582" y="971490"/>
            <a:ext cx="2913618" cy="400110"/>
          </a:xfrm>
          <a:prstGeom prst="rect">
            <a:avLst/>
          </a:prstGeom>
          <a:noFill/>
        </p:spPr>
        <p:txBody>
          <a:bodyPr wrap="none" rtlCol="0">
            <a:spAutoFit/>
          </a:bodyPr>
          <a:lstStyle/>
          <a:p>
            <a:r>
              <a:rPr lang="en-US" sz="2000" b="1" dirty="0" smtClean="0"/>
              <a:t>Trans-Atlantic Slave Trade</a:t>
            </a:r>
            <a:endParaRPr lang="en-US" sz="2000" b="1" dirty="0"/>
          </a:p>
        </p:txBody>
      </p:sp>
      <p:sp>
        <p:nvSpPr>
          <p:cNvPr id="4" name="TextBox 3"/>
          <p:cNvSpPr txBox="1"/>
          <p:nvPr/>
        </p:nvSpPr>
        <p:spPr>
          <a:xfrm>
            <a:off x="4800600" y="971490"/>
            <a:ext cx="4029565" cy="400110"/>
          </a:xfrm>
          <a:prstGeom prst="rect">
            <a:avLst/>
          </a:prstGeom>
          <a:noFill/>
        </p:spPr>
        <p:txBody>
          <a:bodyPr wrap="none" rtlCol="0">
            <a:spAutoFit/>
          </a:bodyPr>
          <a:lstStyle/>
          <a:p>
            <a:r>
              <a:rPr lang="en-US" sz="2000" b="1" dirty="0" smtClean="0"/>
              <a:t>Movement within the US 1790-1990</a:t>
            </a:r>
            <a:endParaRPr lang="en-US" sz="2000" b="1" dirty="0"/>
          </a:p>
        </p:txBody>
      </p:sp>
      <p:pic>
        <p:nvPicPr>
          <p:cNvPr id="1026" name="Picture 2" descr="https://encrypted-tbn3.gstatic.com/images?q=tbn:ANd9GcQEk9WpPQQqoyJ45dmJ4z5DLDD-AyyQAZDgczimjf4BLu8Efh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1686"/>
            <a:ext cx="2133600" cy="67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2.gstatic.com/images?q=tbn:ANd9GcSqqvWC6y8JjHdobP8iPPktz36KlXL8Aak_YPo2MQFaUc-S9CS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2277"/>
            <a:ext cx="838200" cy="6335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iscoverblackheritage.com/wp-content/uploads/2008/05/gulla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01780"/>
            <a:ext cx="5146675" cy="38323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1.gstatic.com/images?q=tbn:ANd9GcQiBvlCvHZbIC6bjMIhdH2uo0bqmO6TOLT08MIoDKCuIgV6b0_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8990"/>
            <a:ext cx="3614738" cy="6515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75663" y="228600"/>
            <a:ext cx="3424207" cy="2677656"/>
          </a:xfrm>
          <a:prstGeom prst="rect">
            <a:avLst/>
          </a:prstGeom>
          <a:noFill/>
        </p:spPr>
        <p:txBody>
          <a:bodyPr wrap="none" rtlCol="0">
            <a:spAutoFit/>
          </a:bodyPr>
          <a:lstStyle/>
          <a:p>
            <a:r>
              <a:rPr lang="en-US" sz="2400" b="1" dirty="0" smtClean="0"/>
              <a:t>GULLAH (</a:t>
            </a:r>
            <a:r>
              <a:rPr lang="en-US" sz="2400" b="1" dirty="0" err="1" smtClean="0"/>
              <a:t>Geechie</a:t>
            </a:r>
            <a:r>
              <a:rPr lang="en-US" sz="2400" b="1" dirty="0" smtClean="0"/>
              <a:t>): </a:t>
            </a:r>
          </a:p>
          <a:p>
            <a:r>
              <a:rPr lang="en-US" sz="2400" b="1" dirty="0" smtClean="0"/>
              <a:t>Africans who got to the </a:t>
            </a:r>
          </a:p>
          <a:p>
            <a:r>
              <a:rPr lang="en-US" sz="2400" b="1" dirty="0" smtClean="0"/>
              <a:t>sea islands off the coasts </a:t>
            </a:r>
          </a:p>
          <a:p>
            <a:r>
              <a:rPr lang="en-US" sz="2400" b="1" dirty="0" smtClean="0"/>
              <a:t>of South Carolina and </a:t>
            </a:r>
          </a:p>
          <a:p>
            <a:r>
              <a:rPr lang="en-US" sz="2400" b="1" dirty="0" smtClean="0"/>
              <a:t>Georgia developed a </a:t>
            </a:r>
          </a:p>
          <a:p>
            <a:r>
              <a:rPr lang="en-US" sz="2400" b="1" dirty="0" smtClean="0"/>
              <a:t>unique language and </a:t>
            </a:r>
          </a:p>
          <a:p>
            <a:r>
              <a:rPr lang="en-US" sz="2400" b="1" dirty="0" smtClean="0"/>
              <a:t>culture. (Maroons)</a:t>
            </a:r>
            <a:endParaRPr lang="en-US" sz="2400" b="1" dirty="0"/>
          </a:p>
        </p:txBody>
      </p:sp>
      <p:pic>
        <p:nvPicPr>
          <p:cNvPr id="8200" name="Picture 8" descr="http://t2.gstatic.com/images?q=tbn:ANd9GcTXWHLNZVElcfRdlJwXDT_mchbSMntNvSw2FpWFBxGo5vO5xoHN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692" y="122237"/>
            <a:ext cx="1798108"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2.gstatic.com/images?q=tbn:ANd9GcSRJy4VX9Aj71KpL2klx586nHt23w2Dt1OjDO-Zn_CW1mwO9k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128" y="114300"/>
            <a:ext cx="3679872" cy="2781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1.gstatic.com/images?q=tbn:ANd9GcSlC2DJCEq-Tt7qudNisEIuZ5ied-fmAEahGrh8ZvbNttBysh53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8" y="34553"/>
            <a:ext cx="1918449" cy="278484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0.gstatic.com/images?q=tbn:ANd9GcSrq5XuHmo_Xf3SBDqUpvUunpk6jVdLlN-qHJYXcWMW412ecyw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047999"/>
            <a:ext cx="5232353" cy="348189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t1.gstatic.com/images?q=tbn:ANd9GcTXYdXeK-a1CNbs_RU5t6v04N9fK93GUY_KhdISOCUbkOpgu8Jn5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971800"/>
            <a:ext cx="3440646" cy="3581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76200"/>
            <a:ext cx="3965766" cy="584775"/>
          </a:xfrm>
          <a:prstGeom prst="rect">
            <a:avLst/>
          </a:prstGeom>
          <a:noFill/>
        </p:spPr>
        <p:txBody>
          <a:bodyPr wrap="none" rtlCol="0">
            <a:spAutoFit/>
          </a:bodyPr>
          <a:lstStyle/>
          <a:p>
            <a:r>
              <a:rPr lang="en-US" sz="3200" b="1" dirty="0" smtClean="0"/>
              <a:t>Underground Railroad</a:t>
            </a:r>
            <a:endParaRPr lang="en-US" sz="3200" b="1" dirty="0"/>
          </a:p>
        </p:txBody>
      </p:sp>
      <p:sp>
        <p:nvSpPr>
          <p:cNvPr id="3" name="TextBox 2"/>
          <p:cNvSpPr txBox="1"/>
          <p:nvPr/>
        </p:nvSpPr>
        <p:spPr>
          <a:xfrm>
            <a:off x="1905000" y="609600"/>
            <a:ext cx="4190999" cy="1692771"/>
          </a:xfrm>
          <a:prstGeom prst="rect">
            <a:avLst/>
          </a:prstGeom>
          <a:noFill/>
        </p:spPr>
        <p:txBody>
          <a:bodyPr wrap="square" rtlCol="0">
            <a:spAutoFit/>
          </a:bodyPr>
          <a:lstStyle/>
          <a:p>
            <a:r>
              <a:rPr lang="en-US" sz="2600" b="1" dirty="0" smtClean="0"/>
              <a:t>The BOX was slavery and </a:t>
            </a:r>
          </a:p>
          <a:p>
            <a:r>
              <a:rPr lang="en-US" sz="2600" b="1" dirty="0"/>
              <a:t>o</a:t>
            </a:r>
            <a:r>
              <a:rPr lang="en-US" sz="2600" b="1" dirty="0" smtClean="0"/>
              <a:t>ne way out was to run, </a:t>
            </a:r>
          </a:p>
          <a:p>
            <a:r>
              <a:rPr lang="en-US" sz="2600" b="1" dirty="0" smtClean="0"/>
              <a:t>to escape to what was </a:t>
            </a:r>
          </a:p>
          <a:p>
            <a:r>
              <a:rPr lang="en-US" sz="2600" b="1" dirty="0" smtClean="0"/>
              <a:t>considered freedom.</a:t>
            </a:r>
            <a:endParaRPr lang="en-US" sz="2600" b="1" dirty="0"/>
          </a:p>
        </p:txBody>
      </p:sp>
      <p:sp>
        <p:nvSpPr>
          <p:cNvPr id="4" name="TextBox 3"/>
          <p:cNvSpPr txBox="1"/>
          <p:nvPr/>
        </p:nvSpPr>
        <p:spPr>
          <a:xfrm>
            <a:off x="304800" y="6477000"/>
            <a:ext cx="4940904" cy="369332"/>
          </a:xfrm>
          <a:prstGeom prst="rect">
            <a:avLst/>
          </a:prstGeom>
          <a:noFill/>
        </p:spPr>
        <p:txBody>
          <a:bodyPr wrap="none" rtlCol="0">
            <a:spAutoFit/>
          </a:bodyPr>
          <a:lstStyle/>
          <a:p>
            <a:r>
              <a:rPr lang="en-US" b="1" dirty="0" smtClean="0"/>
              <a:t>Harriet Tubman and people she led out of slavery.</a:t>
            </a:r>
            <a:endParaRPr lang="en-US" b="1" dirty="0"/>
          </a:p>
        </p:txBody>
      </p:sp>
      <p:sp>
        <p:nvSpPr>
          <p:cNvPr id="5" name="Up Arrow 4"/>
          <p:cNvSpPr/>
          <p:nvPr/>
        </p:nvSpPr>
        <p:spPr>
          <a:xfrm>
            <a:off x="609600" y="5638800"/>
            <a:ext cx="242316" cy="749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40724" y="6477000"/>
            <a:ext cx="1689245" cy="369332"/>
          </a:xfrm>
          <a:prstGeom prst="rect">
            <a:avLst/>
          </a:prstGeom>
          <a:noFill/>
        </p:spPr>
        <p:txBody>
          <a:bodyPr wrap="none" rtlCol="0">
            <a:spAutoFit/>
          </a:bodyPr>
          <a:lstStyle/>
          <a:p>
            <a:r>
              <a:rPr lang="en-US" b="1" dirty="0" smtClean="0"/>
              <a:t>Sojourner Truth</a:t>
            </a:r>
            <a:endParaRPr lang="en-US" b="1"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0.gstatic.com/images?q=tbn:ANd9GcQPwMXxGdyY1Zw-aHadCyQ7gjqsaM3kLL_iX0dcl27XJqL1PiM2JQ"/>
          <p:cNvPicPr>
            <a:picLocks noChangeAspect="1" noChangeArrowheads="1"/>
          </p:cNvPicPr>
          <p:nvPr/>
        </p:nvPicPr>
        <p:blipFill rotWithShape="1">
          <a:blip r:embed="rId2">
            <a:extLst>
              <a:ext uri="{28A0092B-C50C-407E-A947-70E740481C1C}">
                <a14:useLocalDpi xmlns:a14="http://schemas.microsoft.com/office/drawing/2010/main" val="0"/>
              </a:ext>
            </a:extLst>
          </a:blip>
          <a:srcRect l="12978" r="12340"/>
          <a:stretch/>
        </p:blipFill>
        <p:spPr bwMode="auto">
          <a:xfrm>
            <a:off x="7582386" y="4419600"/>
            <a:ext cx="170720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1.gstatic.com/images?q=tbn:ANd9GcR-wzh1BFIoNX_OAS9apvfJJk_YJptUSMKJGEybmHIB3ISy5QOi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4076"/>
            <a:ext cx="3143637" cy="421312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gion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0" y="3200400"/>
            <a:ext cx="2297387" cy="32307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3459301"/>
            <a:ext cx="3715441" cy="3170099"/>
          </a:xfrm>
          <a:prstGeom prst="rect">
            <a:avLst/>
          </a:prstGeom>
          <a:noFill/>
        </p:spPr>
        <p:txBody>
          <a:bodyPr wrap="none" rtlCol="0">
            <a:spAutoFit/>
          </a:bodyPr>
          <a:lstStyle/>
          <a:p>
            <a:r>
              <a:rPr lang="en-US" sz="2200" b="1" dirty="0" smtClean="0"/>
              <a:t>Frank </a:t>
            </a:r>
            <a:r>
              <a:rPr lang="en-US" sz="2200" b="1" dirty="0" err="1" smtClean="0"/>
              <a:t>McWorter</a:t>
            </a:r>
            <a:r>
              <a:rPr lang="en-US" sz="2200" b="1" dirty="0" smtClean="0"/>
              <a:t> </a:t>
            </a:r>
            <a:r>
              <a:rPr lang="en-US" b="1" dirty="0" smtClean="0"/>
              <a:t>(1777 – 1854)</a:t>
            </a:r>
          </a:p>
          <a:p>
            <a:r>
              <a:rPr lang="en-US" sz="2000" b="1" dirty="0" smtClean="0"/>
              <a:t>Purchased his freedom and 16 </a:t>
            </a:r>
          </a:p>
          <a:p>
            <a:r>
              <a:rPr lang="en-US" sz="2000" b="1" dirty="0"/>
              <a:t>f</a:t>
            </a:r>
            <a:r>
              <a:rPr lang="en-US" sz="2000" b="1" dirty="0" smtClean="0"/>
              <a:t>amily  members.  He was the </a:t>
            </a:r>
          </a:p>
          <a:p>
            <a:r>
              <a:rPr lang="en-US" sz="2000" b="1" dirty="0" smtClean="0"/>
              <a:t>first Black Man to legally found </a:t>
            </a:r>
          </a:p>
          <a:p>
            <a:r>
              <a:rPr lang="en-US" sz="2000" b="1" dirty="0" smtClean="0"/>
              <a:t>a town in the US - 1836.  Free </a:t>
            </a:r>
          </a:p>
          <a:p>
            <a:r>
              <a:rPr lang="en-US" sz="2000" b="1" dirty="0" smtClean="0"/>
              <a:t>Black people, some in integrated </a:t>
            </a:r>
          </a:p>
          <a:p>
            <a:r>
              <a:rPr lang="en-US" sz="2000" b="1" dirty="0" smtClean="0"/>
              <a:t>couples, lived 20 miles from </a:t>
            </a:r>
          </a:p>
          <a:p>
            <a:r>
              <a:rPr lang="en-US" sz="2000" b="1" dirty="0" smtClean="0"/>
              <a:t>slavery.  His town was a station </a:t>
            </a:r>
          </a:p>
          <a:p>
            <a:r>
              <a:rPr lang="en-US" sz="2000" b="1" dirty="0" smtClean="0"/>
              <a:t>on the Underground Railroad.</a:t>
            </a:r>
          </a:p>
          <a:p>
            <a:endParaRPr lang="en-US" dirty="0"/>
          </a:p>
        </p:txBody>
      </p:sp>
      <p:pic>
        <p:nvPicPr>
          <p:cNvPr id="9226" name="Picture 10" descr="http://t3.gstatic.com/images?q=tbn:ANd9GcSzh0BymX1vUIV4Q3HTpBQrz44h6oHkzkgT6kW8D03sLLIlbf6S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791" y="4419600"/>
            <a:ext cx="151447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t1.gstatic.com/images?q=tbn:ANd9GcS2KkwQ5MU91Nq2Mu3_W2Z2_re68WEYFJ7hyxrEjDUuHb3IB2a-AA"/>
          <p:cNvPicPr>
            <a:picLocks noChangeAspect="1" noChangeArrowheads="1"/>
          </p:cNvPicPr>
          <p:nvPr/>
        </p:nvPicPr>
        <p:blipFill rotWithShape="1">
          <a:blip r:embed="rId6">
            <a:extLst>
              <a:ext uri="{28A0092B-C50C-407E-A947-70E740481C1C}">
                <a14:useLocalDpi xmlns:a14="http://schemas.microsoft.com/office/drawing/2010/main" val="0"/>
              </a:ext>
            </a:extLst>
          </a:blip>
          <a:srcRect l="28241" t="7523" r="11476" b="15803"/>
          <a:stretch/>
        </p:blipFill>
        <p:spPr bwMode="auto">
          <a:xfrm>
            <a:off x="31242" y="453498"/>
            <a:ext cx="2483358" cy="236590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t2.gstatic.com/images?q=tbn:ANd9GcRN7PUiipmY2z8ure1Nw-UA4DFev_53YRIav-nxpcBwDDVNARzJ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4535" y="152399"/>
            <a:ext cx="3362865" cy="323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t0.gstatic.com/images?q=tbn:ANd9GcRz4C5MT5owlR9UBQ1D9-Lxt-tppWx79zmTQjunBVDGVX6QmIKOZQ"/>
          <p:cNvPicPr>
            <a:picLocks noChangeAspect="1" noChangeArrowheads="1"/>
          </p:cNvPicPr>
          <p:nvPr/>
        </p:nvPicPr>
        <p:blipFill rotWithShape="1">
          <a:blip r:embed="rId2">
            <a:extLst>
              <a:ext uri="{28A0092B-C50C-407E-A947-70E740481C1C}">
                <a14:useLocalDpi xmlns:a14="http://schemas.microsoft.com/office/drawing/2010/main" val="0"/>
              </a:ext>
            </a:extLst>
          </a:blip>
          <a:srcRect t="20847"/>
          <a:stretch/>
        </p:blipFill>
        <p:spPr bwMode="auto">
          <a:xfrm>
            <a:off x="114617" y="4480462"/>
            <a:ext cx="4267200" cy="25299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2.gstatic.com/images?q=tbn:ANd9GcRlxZgP5kTWvUHMG95aFikoRqYK4hzeIxz67cpzx2v52m4vrzvA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5" y="228600"/>
            <a:ext cx="290285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1.gstatic.com/images?q=tbn:ANd9GcShyP6OSaCR-Vvnm09VFhjuF8I9YKdzEMTSyR9S-jlGCG9hmv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8600"/>
            <a:ext cx="2367278" cy="343637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0.gstatic.com/images?q=tbn:ANd9GcTo2-8ugzX8uia_g7JKoIzADcynYYfnw4--2OmQvyey5s7472Tkl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1025" y="4191000"/>
            <a:ext cx="3062172" cy="25622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t1.gstatic.com/images?q=tbn:ANd9GcTevZWOCnr5WajZvwiT8DcH4m_7Jt2o1GqnHjnSNL_WacDKPJ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724274"/>
            <a:ext cx="1457325" cy="3133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3810000"/>
            <a:ext cx="2724464" cy="769441"/>
          </a:xfrm>
          <a:prstGeom prst="rect">
            <a:avLst/>
          </a:prstGeom>
          <a:noFill/>
        </p:spPr>
        <p:txBody>
          <a:bodyPr wrap="none" rtlCol="0">
            <a:spAutoFit/>
          </a:bodyPr>
          <a:lstStyle/>
          <a:p>
            <a:r>
              <a:rPr lang="en-US" sz="4400" b="1" dirty="0" err="1" smtClean="0"/>
              <a:t>Exodusters</a:t>
            </a:r>
            <a:endParaRPr lang="en-US" sz="4400" b="1" dirty="0"/>
          </a:p>
        </p:txBody>
      </p:sp>
      <p:pic>
        <p:nvPicPr>
          <p:cNvPr id="4108" name="Picture 12" descr="http://t2.gstatic.com/images?q=tbn:ANd9GcRe3OYkn0KEkSuK-LYZuf9tvxjr3E2SLbB5om5sh3SRIcMmkSPgb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0570"/>
            <a:ext cx="2730231" cy="410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2.gstatic.com/images?q=tbn:ANd9GcQMfPIE0CsNk3u5yu7xpTqE9IyolFnumPgbKl-eX6u3SAmiTI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2571017" cy="2209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2.gstatic.com/images?q=tbn:ANd9GcQlEQ0M6TkuGv_apM6ouj8ElDThqHGfs7A1pMX17b8Zwqk5YE30R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540" y="76200"/>
            <a:ext cx="6417460" cy="2566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489" y="0"/>
            <a:ext cx="2766911" cy="461665"/>
          </a:xfrm>
          <a:prstGeom prst="rect">
            <a:avLst/>
          </a:prstGeom>
          <a:noFill/>
        </p:spPr>
        <p:txBody>
          <a:bodyPr wrap="none" rtlCol="0">
            <a:spAutoFit/>
          </a:bodyPr>
          <a:lstStyle/>
          <a:p>
            <a:r>
              <a:rPr lang="en-US" sz="2400" b="1" i="1" dirty="0" smtClean="0"/>
              <a:t>Who had forgotten?</a:t>
            </a:r>
            <a:endParaRPr lang="en-US" sz="2400" b="1" i="1" dirty="0"/>
          </a:p>
        </p:txBody>
      </p:sp>
      <p:pic>
        <p:nvPicPr>
          <p:cNvPr id="6150" name="Picture 6" descr="http://t0.gstatic.com/images?q=tbn:ANd9GcQe5eJiqRXbtwtQKYfPb3Xz0_lV56sJLRF4g0wjg0b1ze6HAWZm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5" y="2667000"/>
            <a:ext cx="3071875" cy="3920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6248400"/>
            <a:ext cx="1930850" cy="646331"/>
          </a:xfrm>
          <a:prstGeom prst="rect">
            <a:avLst/>
          </a:prstGeom>
          <a:noFill/>
        </p:spPr>
        <p:txBody>
          <a:bodyPr wrap="none" rtlCol="0">
            <a:spAutoFit/>
          </a:bodyPr>
          <a:lstStyle/>
          <a:p>
            <a:pPr algn="ctr"/>
            <a:r>
              <a:rPr lang="en-US" b="1" dirty="0" smtClean="0"/>
              <a:t>Dr. Edward </a:t>
            </a:r>
            <a:r>
              <a:rPr lang="en-US" b="1" dirty="0" err="1" smtClean="0"/>
              <a:t>Blyden</a:t>
            </a:r>
            <a:endParaRPr lang="en-US" b="1" dirty="0" smtClean="0"/>
          </a:p>
          <a:p>
            <a:pPr algn="ctr"/>
            <a:r>
              <a:rPr lang="en-US" b="1" dirty="0" smtClean="0"/>
              <a:t>1832 - 1912</a:t>
            </a:r>
            <a:endParaRPr lang="en-US" b="1" dirty="0"/>
          </a:p>
        </p:txBody>
      </p:sp>
      <p:pic>
        <p:nvPicPr>
          <p:cNvPr id="6152" name="Picture 8" descr="http://t1.gstatic.com/images?q=tbn:ANd9GcQl77ZLJ3baFAcwElQ_1GYdr7eQxAetfIHD0BY0mJAPfh8w8_nB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9138" y="2643187"/>
            <a:ext cx="2782462" cy="3681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7291" y="6287869"/>
            <a:ext cx="1617109" cy="646331"/>
          </a:xfrm>
          <a:prstGeom prst="rect">
            <a:avLst/>
          </a:prstGeom>
          <a:noFill/>
        </p:spPr>
        <p:txBody>
          <a:bodyPr wrap="none" rtlCol="0">
            <a:spAutoFit/>
          </a:bodyPr>
          <a:lstStyle/>
          <a:p>
            <a:pPr algn="ctr"/>
            <a:r>
              <a:rPr lang="en-US" b="1" dirty="0" smtClean="0"/>
              <a:t>Marcus Garvey</a:t>
            </a:r>
          </a:p>
          <a:p>
            <a:pPr algn="ctr"/>
            <a:r>
              <a:rPr lang="en-US" b="1" dirty="0" smtClean="0"/>
              <a:t>1887 - 1940</a:t>
            </a:r>
            <a:endParaRPr lang="en-US" b="1" dirty="0"/>
          </a:p>
        </p:txBody>
      </p:sp>
      <p:pic>
        <p:nvPicPr>
          <p:cNvPr id="6154" name="Picture 10" descr="http://t2.gstatic.com/images?q=tbn:ANd9GcQE5x0xWZEJM5mYbscvu505gqsl2Aa-kVmqaGRN4BNfHDpJzzUs"/>
          <p:cNvPicPr>
            <a:picLocks noChangeAspect="1" noChangeArrowheads="1"/>
          </p:cNvPicPr>
          <p:nvPr/>
        </p:nvPicPr>
        <p:blipFill rotWithShape="1">
          <a:blip r:embed="rId7">
            <a:extLst>
              <a:ext uri="{28A0092B-C50C-407E-A947-70E740481C1C}">
                <a14:useLocalDpi xmlns:a14="http://schemas.microsoft.com/office/drawing/2010/main" val="0"/>
              </a:ext>
            </a:extLst>
          </a:blip>
          <a:srcRect l="9858" r="4389"/>
          <a:stretch/>
        </p:blipFill>
        <p:spPr bwMode="auto">
          <a:xfrm>
            <a:off x="9601200" y="785012"/>
            <a:ext cx="2665379" cy="3584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0" y="5888503"/>
            <a:ext cx="1465466" cy="646331"/>
          </a:xfrm>
          <a:prstGeom prst="rect">
            <a:avLst/>
          </a:prstGeom>
          <a:noFill/>
        </p:spPr>
        <p:txBody>
          <a:bodyPr wrap="none" rtlCol="0">
            <a:spAutoFit/>
          </a:bodyPr>
          <a:lstStyle/>
          <a:p>
            <a:pPr algn="ctr"/>
            <a:r>
              <a:rPr lang="en-US" b="1" dirty="0" smtClean="0"/>
              <a:t>W E B </a:t>
            </a:r>
            <a:r>
              <a:rPr lang="en-US" b="1" dirty="0" err="1" smtClean="0"/>
              <a:t>DuBois</a:t>
            </a:r>
            <a:endParaRPr lang="en-US" b="1" dirty="0" smtClean="0"/>
          </a:p>
          <a:p>
            <a:pPr algn="ctr"/>
            <a:r>
              <a:rPr lang="en-US" b="1" dirty="0" smtClean="0"/>
              <a:t>1868 - 1963</a:t>
            </a:r>
            <a:endParaRPr lang="en-US" b="1" dirty="0"/>
          </a:p>
        </p:txBody>
      </p:sp>
      <p:pic>
        <p:nvPicPr>
          <p:cNvPr id="6" name="Picture 2" descr="http://upload.wikimedia.org/wikipedia/commons/thumb/7/7b/Henry_McNeil_Turner.jpg/220px-Henry_McNeil_Turn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667000"/>
            <a:ext cx="2958353"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80095" y="6248400"/>
            <a:ext cx="2575385" cy="646331"/>
          </a:xfrm>
          <a:prstGeom prst="rect">
            <a:avLst/>
          </a:prstGeom>
          <a:noFill/>
        </p:spPr>
        <p:txBody>
          <a:bodyPr wrap="none" rtlCol="0">
            <a:spAutoFit/>
          </a:bodyPr>
          <a:lstStyle/>
          <a:p>
            <a:pPr algn="ctr"/>
            <a:r>
              <a:rPr lang="en-US" b="1" dirty="0" smtClean="0"/>
              <a:t>Rev Henry McNeil Turner</a:t>
            </a:r>
          </a:p>
          <a:p>
            <a:pPr algn="ctr"/>
            <a:r>
              <a:rPr lang="en-US" b="1" dirty="0" smtClean="0"/>
              <a:t>1834 - 1915</a:t>
            </a:r>
            <a:endParaRPr lang="en-US" b="1" dirty="0"/>
          </a:p>
        </p:txBody>
      </p:sp>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07" y="76200"/>
            <a:ext cx="4727063" cy="1354217"/>
          </a:xfrm>
          <a:prstGeom prst="rect">
            <a:avLst/>
          </a:prstGeom>
          <a:noFill/>
        </p:spPr>
        <p:txBody>
          <a:bodyPr wrap="none" rtlCol="0">
            <a:spAutoFit/>
          </a:bodyPr>
          <a:lstStyle/>
          <a:p>
            <a:r>
              <a:rPr lang="en-US" sz="2800" b="1" dirty="0" smtClean="0"/>
              <a:t>Out the Box: </a:t>
            </a:r>
          </a:p>
          <a:p>
            <a:r>
              <a:rPr lang="en-US" sz="5400" b="1" dirty="0" smtClean="0"/>
              <a:t>Political Culture</a:t>
            </a:r>
            <a:endParaRPr lang="en-US" sz="5400" b="1" dirty="0"/>
          </a:p>
        </p:txBody>
      </p:sp>
      <p:sp>
        <p:nvSpPr>
          <p:cNvPr id="3" name="TextBox 2"/>
          <p:cNvSpPr txBox="1"/>
          <p:nvPr/>
        </p:nvSpPr>
        <p:spPr>
          <a:xfrm>
            <a:off x="123793" y="1219200"/>
            <a:ext cx="4829207" cy="5509200"/>
          </a:xfrm>
          <a:prstGeom prst="rect">
            <a:avLst/>
          </a:prstGeom>
          <a:noFill/>
        </p:spPr>
        <p:txBody>
          <a:bodyPr wrap="none" rtlCol="0">
            <a:spAutoFit/>
          </a:bodyPr>
          <a:lstStyle/>
          <a:p>
            <a:r>
              <a:rPr lang="en-US" sz="4400" b="1" i="1" u="sng" dirty="0" smtClean="0"/>
              <a:t>Pan Africanism</a:t>
            </a:r>
            <a:r>
              <a:rPr lang="en-US" sz="4400" b="1" dirty="0" smtClean="0"/>
              <a:t>:</a:t>
            </a:r>
          </a:p>
          <a:p>
            <a:r>
              <a:rPr lang="en-US" sz="4400" b="1" dirty="0" smtClean="0"/>
              <a:t>Identity focused on </a:t>
            </a:r>
          </a:p>
          <a:p>
            <a:r>
              <a:rPr lang="en-US" sz="4400" b="1" dirty="0" smtClean="0"/>
              <a:t>the African </a:t>
            </a:r>
          </a:p>
          <a:p>
            <a:r>
              <a:rPr lang="en-US" sz="4400" b="1" dirty="0" smtClean="0"/>
              <a:t>Diaspora</a:t>
            </a:r>
          </a:p>
          <a:p>
            <a:r>
              <a:rPr lang="en-US" sz="4400" b="1" i="1" u="sng" dirty="0" smtClean="0"/>
              <a:t>Nationalism</a:t>
            </a:r>
            <a:r>
              <a:rPr lang="en-US" sz="4400" b="1" dirty="0" smtClean="0"/>
              <a:t>:</a:t>
            </a:r>
          </a:p>
          <a:p>
            <a:r>
              <a:rPr lang="en-US" sz="4400" b="1" dirty="0" smtClean="0"/>
              <a:t>Identity focused on </a:t>
            </a:r>
          </a:p>
          <a:p>
            <a:r>
              <a:rPr lang="en-US" sz="4400" b="1" dirty="0" smtClean="0"/>
              <a:t>trans-generational </a:t>
            </a:r>
          </a:p>
          <a:p>
            <a:r>
              <a:rPr lang="en-US" sz="4400" b="1" dirty="0" smtClean="0"/>
              <a:t>Black continuity</a:t>
            </a:r>
            <a:endParaRPr lang="en-US" sz="4400" b="1" dirty="0"/>
          </a:p>
        </p:txBody>
      </p:sp>
      <p:pic>
        <p:nvPicPr>
          <p:cNvPr id="2050" name="Picture 2" descr="http://sphotos-b.xx.fbcdn.net/hphotos-prn1/18379_317006204898_1541588_n.jpg"/>
          <p:cNvPicPr>
            <a:picLocks noChangeAspect="1" noChangeArrowheads="1"/>
          </p:cNvPicPr>
          <p:nvPr/>
        </p:nvPicPr>
        <p:blipFill rotWithShape="1">
          <a:blip r:embed="rId2">
            <a:extLst>
              <a:ext uri="{28A0092B-C50C-407E-A947-70E740481C1C}">
                <a14:useLocalDpi xmlns:a14="http://schemas.microsoft.com/office/drawing/2010/main" val="0"/>
              </a:ext>
            </a:extLst>
          </a:blip>
          <a:srcRect l="9050" t="2708" r="11346" b="3383"/>
          <a:stretch/>
        </p:blipFill>
        <p:spPr bwMode="auto">
          <a:xfrm>
            <a:off x="4876800" y="373038"/>
            <a:ext cx="4191000" cy="6180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RmdBVb0BZ3DZqgviV74kAGGaKyYVxIaQzeYNo1IeOaaySg_R-4"/>
          <p:cNvPicPr>
            <a:picLocks noChangeAspect="1" noChangeArrowheads="1"/>
          </p:cNvPicPr>
          <p:nvPr/>
        </p:nvPicPr>
        <p:blipFill rotWithShape="1">
          <a:blip r:embed="rId3">
            <a:extLst>
              <a:ext uri="{28A0092B-C50C-407E-A947-70E740481C1C}">
                <a14:useLocalDpi xmlns:a14="http://schemas.microsoft.com/office/drawing/2010/main" val="0"/>
              </a:ext>
            </a:extLst>
          </a:blip>
          <a:srcRect l="36547" t="36025"/>
          <a:stretch/>
        </p:blipFill>
        <p:spPr bwMode="auto">
          <a:xfrm>
            <a:off x="3124200" y="2819400"/>
            <a:ext cx="1347803" cy="13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2589</TotalTime>
  <Words>616</Words>
  <Application>Microsoft Office PowerPoint</Application>
  <PresentationFormat>On-screen Show (4:3)</PresentationFormat>
  <Paragraphs>153</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Chicago Black controlled institutions</vt:lpstr>
      <vt:lpstr>Black Studies in the community, cont’d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mcworter</dc:creator>
  <cp:lastModifiedBy>mcworter</cp:lastModifiedBy>
  <cp:revision>50</cp:revision>
  <cp:lastPrinted>2012-10-22T20:19:24Z</cp:lastPrinted>
  <dcterms:created xsi:type="dcterms:W3CDTF">2012-10-20T15:49:13Z</dcterms:created>
  <dcterms:modified xsi:type="dcterms:W3CDTF">2012-10-23T12:58:42Z</dcterms:modified>
</cp:coreProperties>
</file>